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9" r:id="rId1"/>
  </p:sldMasterIdLst>
  <p:notesMasterIdLst>
    <p:notesMasterId r:id="rId144"/>
  </p:notesMasterIdLst>
  <p:handoutMasterIdLst>
    <p:handoutMasterId r:id="rId145"/>
  </p:handoutMasterIdLst>
  <p:sldIdLst>
    <p:sldId id="938" r:id="rId2"/>
    <p:sldId id="1383" r:id="rId3"/>
    <p:sldId id="1302" r:id="rId4"/>
    <p:sldId id="1146" r:id="rId5"/>
    <p:sldId id="1303" r:id="rId6"/>
    <p:sldId id="1304" r:id="rId7"/>
    <p:sldId id="1588" r:id="rId8"/>
    <p:sldId id="1381" r:id="rId9"/>
    <p:sldId id="1308" r:id="rId10"/>
    <p:sldId id="1389" r:id="rId11"/>
    <p:sldId id="1701" r:id="rId12"/>
    <p:sldId id="1594" r:id="rId13"/>
    <p:sldId id="1639" r:id="rId14"/>
    <p:sldId id="1659" r:id="rId15"/>
    <p:sldId id="1375" r:id="rId16"/>
    <p:sldId id="1669" r:id="rId17"/>
    <p:sldId id="1598" r:id="rId18"/>
    <p:sldId id="1663" r:id="rId19"/>
    <p:sldId id="1711" r:id="rId20"/>
    <p:sldId id="1710" r:id="rId21"/>
    <p:sldId id="1186" r:id="rId22"/>
    <p:sldId id="1069" r:id="rId23"/>
    <p:sldId id="1604" r:id="rId24"/>
    <p:sldId id="1672" r:id="rId25"/>
    <p:sldId id="1605" r:id="rId26"/>
    <p:sldId id="1624" r:id="rId27"/>
    <p:sldId id="1177" r:id="rId28"/>
    <p:sldId id="1646" r:id="rId29"/>
    <p:sldId id="1606" r:id="rId30"/>
    <p:sldId id="1673" r:id="rId31"/>
    <p:sldId id="1607" r:id="rId32"/>
    <p:sldId id="1608" r:id="rId33"/>
    <p:sldId id="1696" r:id="rId34"/>
    <p:sldId id="1695" r:id="rId35"/>
    <p:sldId id="1132" r:id="rId36"/>
    <p:sldId id="1143" r:id="rId37"/>
    <p:sldId id="1499" r:id="rId38"/>
    <p:sldId id="1707" r:id="rId39"/>
    <p:sldId id="1536" r:id="rId40"/>
    <p:sldId id="1712" r:id="rId41"/>
    <p:sldId id="1718" r:id="rId42"/>
    <p:sldId id="1612" r:id="rId43"/>
    <p:sldId id="1611" r:id="rId44"/>
    <p:sldId id="1527" r:id="rId45"/>
    <p:sldId id="1537" r:id="rId46"/>
    <p:sldId id="1498" r:id="rId47"/>
    <p:sldId id="1595" r:id="rId48"/>
    <p:sldId id="1681" r:id="rId49"/>
    <p:sldId id="1684" r:id="rId50"/>
    <p:sldId id="1661" r:id="rId51"/>
    <p:sldId id="1315" r:id="rId52"/>
    <p:sldId id="1597" r:id="rId53"/>
    <p:sldId id="1599" r:id="rId54"/>
    <p:sldId id="1693" r:id="rId55"/>
    <p:sldId id="1692" r:id="rId56"/>
    <p:sldId id="1668" r:id="rId57"/>
    <p:sldId id="1715" r:id="rId58"/>
    <p:sldId id="1652" r:id="rId59"/>
    <p:sldId id="1679" r:id="rId60"/>
    <p:sldId id="1682" r:id="rId61"/>
    <p:sldId id="1462" r:id="rId62"/>
    <p:sldId id="1497" r:id="rId63"/>
    <p:sldId id="1465" r:id="rId64"/>
    <p:sldId id="1660" r:id="rId65"/>
    <p:sldId id="1709" r:id="rId66"/>
    <p:sldId id="1649" r:id="rId67"/>
    <p:sldId id="1647" r:id="rId68"/>
    <p:sldId id="1688" r:id="rId69"/>
    <p:sldId id="1687" r:id="rId70"/>
    <p:sldId id="1631" r:id="rId71"/>
    <p:sldId id="1690" r:id="rId72"/>
    <p:sldId id="1678" r:id="rId73"/>
    <p:sldId id="1634" r:id="rId74"/>
    <p:sldId id="1643" r:id="rId75"/>
    <p:sldId id="1635" r:id="rId76"/>
    <p:sldId id="1633" r:id="rId77"/>
    <p:sldId id="1638" r:id="rId78"/>
    <p:sldId id="1680" r:id="rId79"/>
    <p:sldId id="1636" r:id="rId80"/>
    <p:sldId id="1714" r:id="rId81"/>
    <p:sldId id="1535" r:id="rId82"/>
    <p:sldId id="1713" r:id="rId83"/>
    <p:sldId id="1164" r:id="rId84"/>
    <p:sldId id="947" r:id="rId85"/>
    <p:sldId id="1504" r:id="rId86"/>
    <p:sldId id="1686" r:id="rId87"/>
    <p:sldId id="1625" r:id="rId88"/>
    <p:sldId id="1098" r:id="rId89"/>
    <p:sldId id="1626" r:id="rId90"/>
    <p:sldId id="1627" r:id="rId91"/>
    <p:sldId id="1657" r:id="rId92"/>
    <p:sldId id="1173" r:id="rId93"/>
    <p:sldId id="1099" r:id="rId94"/>
    <p:sldId id="1654" r:id="rId95"/>
    <p:sldId id="1506" r:id="rId96"/>
    <p:sldId id="1464" r:id="rId97"/>
    <p:sldId id="1456" r:id="rId98"/>
    <p:sldId id="1662" r:id="rId99"/>
    <p:sldId id="1641" r:id="rId100"/>
    <p:sldId id="1539" r:id="rId101"/>
    <p:sldId id="1664" r:id="rId102"/>
    <p:sldId id="1650" r:id="rId103"/>
    <p:sldId id="1676" r:id="rId104"/>
    <p:sldId id="1683" r:id="rId105"/>
    <p:sldId id="1677" r:id="rId106"/>
    <p:sldId id="1697" r:id="rId107"/>
    <p:sldId id="1433" r:id="rId108"/>
    <p:sldId id="1437" r:id="rId109"/>
    <p:sldId id="1471" r:id="rId110"/>
    <p:sldId id="1508" r:id="rId111"/>
    <p:sldId id="1580" r:id="rId112"/>
    <p:sldId id="1435" r:id="rId113"/>
    <p:sldId id="1653" r:id="rId114"/>
    <p:sldId id="1621" r:id="rId115"/>
    <p:sldId id="1685" r:id="rId116"/>
    <p:sldId id="1708" r:id="rId117"/>
    <p:sldId id="1705" r:id="rId118"/>
    <p:sldId id="1704" r:id="rId119"/>
    <p:sldId id="1667" r:id="rId120"/>
    <p:sldId id="1651" r:id="rId121"/>
    <p:sldId id="1706" r:id="rId122"/>
    <p:sldId id="1613" r:id="rId123"/>
    <p:sldId id="1513" r:id="rId124"/>
    <p:sldId id="1514" r:id="rId125"/>
    <p:sldId id="1505" r:id="rId126"/>
    <p:sldId id="1163" r:id="rId127"/>
    <p:sldId id="1161" r:id="rId128"/>
    <p:sldId id="1509" r:id="rId129"/>
    <p:sldId id="1628" r:id="rId130"/>
    <p:sldId id="1208" r:id="rId131"/>
    <p:sldId id="1131" r:id="rId132"/>
    <p:sldId id="1610" r:id="rId133"/>
    <p:sldId id="1168" r:id="rId134"/>
    <p:sldId id="1510" r:id="rId135"/>
    <p:sldId id="1702" r:id="rId136"/>
    <p:sldId id="1494" r:id="rId137"/>
    <p:sldId id="1716" r:id="rId138"/>
    <p:sldId id="1670" r:id="rId139"/>
    <p:sldId id="1717" r:id="rId140"/>
    <p:sldId id="1698" r:id="rId141"/>
    <p:sldId id="1699" r:id="rId142"/>
    <p:sldId id="1655" r:id="rId1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000F1E"/>
    <a:srgbClr val="001B36"/>
    <a:srgbClr val="002346"/>
    <a:srgbClr val="0000CC"/>
    <a:srgbClr val="311E58"/>
    <a:srgbClr val="421F57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03" autoAdjust="0"/>
    <p:restoredTop sz="89352" autoAdjust="0"/>
  </p:normalViewPr>
  <p:slideViewPr>
    <p:cSldViewPr snapToGrid="0">
      <p:cViewPr>
        <p:scale>
          <a:sx n="60" d="100"/>
          <a:sy n="60" d="100"/>
        </p:scale>
        <p:origin x="-2100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794"/>
    </p:cViewPr>
  </p:sorterViewPr>
  <p:notesViewPr>
    <p:cSldViewPr snapToGrid="0"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8499C4-65FF-42B0-A57D-EB5BE1B7E8F0}" type="datetimeFigureOut">
              <a:rPr lang="ru-RU"/>
              <a:pPr>
                <a:defRPr/>
              </a:pPr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527ABF-1631-43E9-8F76-7E52071EF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EB365D-51C4-49DD-90B0-94F800407CB4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E0985A-D2B9-4E9E-B510-2E1CC6E5C2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ru-RU" smtClean="0">
              <a:latin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97DCDE6-9C88-46ED-BAE9-74C7998FB7F8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V</a:t>
            </a:r>
            <a:r>
              <a:rPr lang="ru-RU" b="1" smtClean="0"/>
              <a:t> 20 – надпочечники – 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эмоции  - </a:t>
            </a:r>
            <a:r>
              <a:rPr lang="ru-RU" smtClean="0"/>
              <a:t>эффективно брать с зоной 19 (С6) - для устранения злости, агрессии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переломах, при уплотнениях в мышцах</a:t>
            </a:r>
            <a:endParaRPr lang="ru-RU" b="1" smtClean="0">
              <a:latin typeface="Arial" charset="0"/>
            </a:endParaRP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5B8F09-C8CD-4635-9B6F-BE654C5C03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286F5BE-407D-4CD7-A7C6-8B6C23158F42}" type="slidenum">
              <a:rPr lang="ru-RU" smtClean="0"/>
              <a:pPr>
                <a:defRPr/>
              </a:pPr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RP9</a:t>
            </a:r>
            <a:r>
              <a:rPr lang="en-US" smtClean="0"/>
              <a:t> - </a:t>
            </a:r>
            <a:r>
              <a:rPr lang="ru-RU" smtClean="0"/>
              <a:t>боли в</a:t>
            </a:r>
            <a:r>
              <a:rPr lang="de-DE" smtClean="0"/>
              <a:t> </a:t>
            </a:r>
            <a:r>
              <a:rPr lang="ru-RU" smtClean="0"/>
              <a:t>пояснице, бедре, коленном суставе</a:t>
            </a:r>
            <a:endParaRPr lang="ru-RU" smtClean="0">
              <a:latin typeface="Arial" charset="0"/>
            </a:endParaRPr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D32453-44AA-4A8B-9EC1-62BFD13BDA14}" type="slidenum">
              <a:rPr lang="ru-RU" smtClean="0"/>
              <a:pPr>
                <a:defRPr/>
              </a:pPr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b="1" smtClean="0">
                <a:solidFill>
                  <a:srgbClr val="FFFF00"/>
                </a:solidFill>
              </a:rPr>
              <a:t>Влажность - </a:t>
            </a:r>
            <a:r>
              <a:rPr lang="en-US" b="1" smtClean="0">
                <a:solidFill>
                  <a:srgbClr val="FFFF00"/>
                </a:solidFill>
              </a:rPr>
              <a:t>TR</a:t>
            </a:r>
            <a:r>
              <a:rPr lang="ru-RU" b="1" smtClean="0">
                <a:solidFill>
                  <a:srgbClr val="FFFF00"/>
                </a:solidFill>
              </a:rPr>
              <a:t>10 - </a:t>
            </a:r>
            <a:r>
              <a:rPr lang="ru-RU" smtClean="0"/>
              <a:t>гормональная регуляция всех видов обмена веществ;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ЩЖ (как регулятор синтеза белков и основного обмена),ПЩЖ(как регулятор кальциевого обмена), вилочковая - объединение эндокринной и иммунной регуляции, регуляция синтеза инсулина и глюкагона, пролактина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функция нерва при неврите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остеопороз, медленная консолидация (заживление перелома)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любом нарушении гормональной половой функции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charset="0"/>
              </a:rPr>
              <a:t>TR10+Rp9 - нормализация любого обмена и иммунного ответа, E41+ TR10+VВ21 – если гипогалактия (или убрать молоко)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0B7FA18-D039-45CB-99CB-D49D66754077}" type="slidenum">
              <a:rPr lang="ru-RU" smtClean="0"/>
              <a:pPr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800" b="1" smtClean="0">
                <a:latin typeface="Arial" charset="0"/>
              </a:rPr>
              <a:t>Холод - Р 5 – тканевая противоотёчная</a:t>
            </a:r>
          </a:p>
          <a:p>
            <a:pPr eaLnBrk="1" hangingPunct="1">
              <a:spcBef>
                <a:spcPct val="0"/>
              </a:spcBef>
            </a:pPr>
            <a:r>
              <a:rPr lang="ru-RU" sz="2800" smtClean="0">
                <a:latin typeface="Arial" charset="0"/>
              </a:rPr>
              <a:t>периорганная и внутриорганная соед.ткань, плевра, </a:t>
            </a:r>
            <a:r>
              <a:rPr lang="ru-RU" sz="2800" b="1" smtClean="0">
                <a:latin typeface="Arial" charset="0"/>
              </a:rPr>
              <a:t>шварты (пневмосклерозы, эмфизема)</a:t>
            </a:r>
          </a:p>
          <a:p>
            <a:pPr eaLnBrk="1" hangingPunct="1">
              <a:spcBef>
                <a:spcPct val="0"/>
              </a:spcBef>
            </a:pPr>
            <a:r>
              <a:rPr lang="ru-RU" sz="2800" smtClean="0">
                <a:latin typeface="Arial" charset="0"/>
              </a:rPr>
              <a:t>профилактика и компенсация соед-тк. перерождения (при заб.лёгких), только после этого можно работать на Р11(анастомозы, вегетатика).</a:t>
            </a:r>
          </a:p>
          <a:p>
            <a:pPr eaLnBrk="1" hangingPunct="1">
              <a:spcBef>
                <a:spcPct val="0"/>
              </a:spcBef>
            </a:pPr>
            <a:endParaRPr lang="ru-RU" sz="28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склонности к отёкам, при влажных хрипах, при сухом или влажном кашле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осмотический диурез (выпот в ткани) - после - R3,R5,R7 (для мочегонного эффекта)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гематомах </a:t>
            </a:r>
            <a:endParaRPr lang="ru-RU" sz="2800" smtClean="0">
              <a:latin typeface="Arial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9EE727F-2FB8-47A8-8D61-53B84E1653CA}" type="slidenum">
              <a:rPr lang="ru-RU" smtClean="0"/>
              <a:pPr>
                <a:defRPr/>
              </a:pPr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b="1" smtClean="0">
              <a:latin typeface="Arial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B602BF9-0AE8-4C7F-9C63-18AC9CE9AF5F}" type="slidenum">
              <a:rPr lang="ru-RU" smtClean="0"/>
              <a:pPr>
                <a:defRPr/>
              </a:pPr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5A0121-C66F-40EB-A12E-67BB994F4CCF}" type="slidenum">
              <a:rPr lang="ru-RU" smtClean="0"/>
              <a:pPr>
                <a:defRPr/>
              </a:pPr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C38A66-BDF9-438E-A53F-80034AF42AF2}" type="slidenum">
              <a:rPr lang="ru-RU" smtClean="0">
                <a:latin typeface="Arial" pitchFamily="34" charset="0"/>
              </a:rPr>
              <a:pPr>
                <a:defRPr/>
              </a:pPr>
              <a:t>62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669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F7B30C-4299-4D56-8781-883450D9C9C4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3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554E93-0A67-4A4A-8CDD-5094478948C6}" type="slidenum">
              <a:rPr lang="ru-RU" smtClean="0">
                <a:latin typeface="Arial" pitchFamily="34" charset="0"/>
              </a:rPr>
              <a:pPr>
                <a:defRPr/>
              </a:pPr>
              <a:t>80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72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9E24E31-2BEF-4A8B-A56D-4A3C16D28686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Влажность - </a:t>
            </a:r>
            <a:r>
              <a:rPr lang="en-US" b="1" smtClean="0"/>
              <a:t>V</a:t>
            </a:r>
            <a:r>
              <a:rPr lang="ru-RU" b="1" smtClean="0"/>
              <a:t> 40 – </a:t>
            </a:r>
            <a:r>
              <a:rPr lang="ru-RU" b="1" smtClean="0">
                <a:latin typeface="Arial" charset="0"/>
              </a:rPr>
              <a:t>эпителий и паренхима органов брюшной полости и малого таза, метаболизм в стенке МП и половых органах, венозный отток от МПС (эндометрит, венозный стаз)</a:t>
            </a:r>
          </a:p>
          <a:p>
            <a:pPr eaLnBrk="1" hangingPunct="1">
              <a:spcBef>
                <a:spcPct val="0"/>
              </a:spcBef>
            </a:pPr>
            <a:endParaRPr lang="ru-RU" b="1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тонус мышц, состояние соединительной ткани,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наклонности мышц к судорогам, спазмам, гармонизация соединительной ткани как системы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зона отвечает за эпителий - для оптимизации секреции жидкости эпителием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Тонус мышц, состояние крови, общая гармонизация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спазмах мышц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взаимоотношения всей мочеполовой системы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Стимулирует выделительную функцию почек, улучшает венозный приток крови к сердцу. Склонность к повышенному давлению, отёкам, при синдроме перемежающейся хромоты (вместе с зоной 80)</a:t>
            </a:r>
          </a:p>
          <a:p>
            <a:pPr eaLnBrk="1" hangingPunct="1">
              <a:spcBef>
                <a:spcPct val="0"/>
              </a:spcBef>
            </a:pPr>
            <a:endParaRPr lang="ru-RU" b="1" smtClean="0"/>
          </a:p>
          <a:p>
            <a:pPr eaLnBrk="1" hangingPunct="1">
              <a:spcBef>
                <a:spcPct val="0"/>
              </a:spcBef>
            </a:pPr>
            <a:r>
              <a:rPr lang="ru-RU" b="1" smtClean="0">
                <a:latin typeface="Arial" charset="0"/>
              </a:rPr>
              <a:t>застойные хронические торпидные воспалительные процессы, внутриклеточные паразиты (хламидии, токсоплазма)</a:t>
            </a:r>
          </a:p>
          <a:p>
            <a:pPr eaLnBrk="1" hangingPunct="1">
              <a:spcBef>
                <a:spcPct val="0"/>
              </a:spcBef>
            </a:pPr>
            <a:endParaRPr lang="ru-RU" b="1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b="1" smtClean="0">
                <a:latin typeface="Arial" charset="0"/>
              </a:rPr>
              <a:t>То, что обеспечивает функциональную систему: простата с секретом, трубы с ворсинками, жёлтое тело (киста).</a:t>
            </a:r>
          </a:p>
          <a:p>
            <a:pPr eaLnBrk="1" hangingPunct="1">
              <a:spcBef>
                <a:spcPct val="0"/>
              </a:spcBef>
            </a:pPr>
            <a:endParaRPr lang="ru-RU" b="1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b="1" smtClean="0">
                <a:latin typeface="Arial" charset="0"/>
              </a:rPr>
              <a:t>Сохранить репродуктивное здоровье!!! </a:t>
            </a:r>
          </a:p>
          <a:p>
            <a:pPr eaLnBrk="1" hangingPunct="1">
              <a:spcBef>
                <a:spcPct val="0"/>
              </a:spcBef>
            </a:pPr>
            <a:endParaRPr lang="ru-RU" b="1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b="1" smtClean="0">
                <a:latin typeface="Arial" charset="0"/>
              </a:rPr>
              <a:t>V10+V40 - работа на мышечной ткани - при сколиозах, V12+V40 (V60) - костная система (жизнь кости),если аллергия,   V66+V40 - профилактика и лечение склерозирования,  эндометриоз : V66+V40 -с одной стороны и F8 на др.ноге, V8+V40 - всё, что касается нарушения двигательной сферы и тонуса,  P9+V60+Rp6 - при геморрагических  инсультах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9252E2-055C-46BF-ABC3-83406EE44474}" type="slidenum">
              <a:rPr lang="ru-RU" smtClean="0"/>
              <a:pPr>
                <a:defRPr/>
              </a:pPr>
              <a:t>81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b="1" smtClean="0">
              <a:latin typeface="Arial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1355D0-44BF-438D-BF66-896295B68D41}" type="slidenum">
              <a:rPr lang="ru-RU" smtClean="0"/>
              <a:pPr>
                <a:defRPr/>
              </a:pPr>
              <a:t>82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C999543-CABE-4503-B637-FF841658861A}" type="slidenum">
              <a:rPr lang="ru-RU" smtClean="0">
                <a:latin typeface="Arial" pitchFamily="34" charset="0"/>
              </a:rPr>
              <a:pPr>
                <a:defRPr/>
              </a:pPr>
              <a:t>83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6437A2-E68B-403D-A0AD-37A92DA0CB84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3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BE21C50-58BD-4004-940F-521169A4EA16}" type="slidenum">
              <a:rPr lang="ru-RU" smtClean="0">
                <a:latin typeface="Arial" pitchFamily="34" charset="0"/>
              </a:rPr>
              <a:pPr>
                <a:defRPr/>
              </a:pPr>
              <a:t>85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3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85AA0C-3828-4905-B3FF-FF5378D62218}" type="slidenum">
              <a:rPr lang="ru-RU" smtClean="0">
                <a:latin typeface="Arial" pitchFamily="34" charset="0"/>
              </a:rPr>
              <a:pPr>
                <a:defRPr/>
              </a:pPr>
              <a:t>88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72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6003E9-F486-4EB4-93F6-137B8150DC9D}" type="slidenum">
              <a:rPr lang="ru-RU" smtClean="0"/>
              <a:pPr>
                <a:defRPr/>
              </a:pPr>
              <a:t>92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81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C25F40-566C-416D-B62C-99703C2BBFE6}" type="slidenum">
              <a:rPr lang="ru-RU" smtClean="0">
                <a:latin typeface="Arial" pitchFamily="34" charset="0"/>
              </a:rPr>
              <a:pPr>
                <a:defRPr/>
              </a:pPr>
              <a:t>93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25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622246-3A3A-41C7-A4AE-93BBC3A71CEE}" type="slidenum">
              <a:rPr lang="ru-RU" smtClean="0">
                <a:latin typeface="Arial" pitchFamily="34" charset="0"/>
              </a:rPr>
              <a:pPr>
                <a:defRPr/>
              </a:pPr>
              <a:t>95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C5C29A-037B-43AD-ABEE-2CE4D32F5D9C}" type="slidenum">
              <a:rPr lang="ru-RU" smtClean="0"/>
              <a:pPr>
                <a:defRPr/>
              </a:pPr>
              <a:t>100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7CDC7-8AD7-4AF2-B5A0-03F1F252747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800" b="1" smtClean="0">
                <a:latin typeface="Arial" charset="0"/>
              </a:rPr>
              <a:t>Холод - Р 5 – тканевая противоотёчная</a:t>
            </a:r>
          </a:p>
          <a:p>
            <a:pPr eaLnBrk="1" hangingPunct="1">
              <a:spcBef>
                <a:spcPct val="0"/>
              </a:spcBef>
            </a:pPr>
            <a:r>
              <a:rPr lang="ru-RU" sz="2800" smtClean="0">
                <a:latin typeface="Arial" charset="0"/>
              </a:rPr>
              <a:t>периорганная и внутриорганная соед.ткань, плевра, </a:t>
            </a:r>
            <a:r>
              <a:rPr lang="ru-RU" sz="2800" b="1" smtClean="0">
                <a:latin typeface="Arial" charset="0"/>
              </a:rPr>
              <a:t>шварты (пневмосклерозы, эмфизема)</a:t>
            </a:r>
          </a:p>
          <a:p>
            <a:pPr eaLnBrk="1" hangingPunct="1">
              <a:spcBef>
                <a:spcPct val="0"/>
              </a:spcBef>
            </a:pPr>
            <a:r>
              <a:rPr lang="ru-RU" sz="2800" smtClean="0">
                <a:latin typeface="Arial" charset="0"/>
              </a:rPr>
              <a:t>профилактика и компенсация соед-тк. перерождения (при заб.лёгких), только после этого можно работать на Р11(анастомозы, вегетатика).</a:t>
            </a:r>
          </a:p>
          <a:p>
            <a:pPr eaLnBrk="1" hangingPunct="1">
              <a:spcBef>
                <a:spcPct val="0"/>
              </a:spcBef>
            </a:pPr>
            <a:endParaRPr lang="ru-RU" sz="28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склонности к отёкам, при влажных хрипах, при сухом или влажном кашле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осмотический диурез (выпот в ткани) - после - R3,R5,R7 (для мочегонного эффекта)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гематомах </a:t>
            </a:r>
            <a:endParaRPr lang="ru-RU" sz="2800" smtClean="0">
              <a:latin typeface="Arial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87A99D4-E9B1-46A0-BCA4-2D3D0AAE796E}" type="slidenum">
              <a:rPr lang="ru-RU" smtClean="0"/>
              <a:pPr>
                <a:defRPr/>
              </a:pPr>
              <a:t>106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4D39D0-E839-42E0-927C-997A023D6015}" type="slidenum">
              <a:rPr lang="ru-RU" smtClean="0"/>
              <a:pPr>
                <a:defRPr/>
              </a:pPr>
              <a:t>107</a:t>
            </a:fld>
            <a:endParaRPr lang="ru-R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001C3-0DC5-4B1E-BA2C-DAAC7F9C6B18}" type="slidenum">
              <a:rPr lang="ru-RU" smtClean="0"/>
              <a:pPr>
                <a:defRPr/>
              </a:pPr>
              <a:t>108</a:t>
            </a:fld>
            <a:endParaRPr 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07C6DC-77C8-4F2A-8E29-B4AEC72567C7}" type="slidenum">
              <a:rPr lang="ru-RU" smtClean="0"/>
              <a:pPr>
                <a:defRPr/>
              </a:pPr>
              <a:t>110</a:t>
            </a:fld>
            <a:endParaRPr lang="ru-RU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FA4E2-4211-44DF-ABAE-CC94EA269B3C}" type="slidenum">
              <a:rPr lang="ru-RU" smtClean="0"/>
              <a:pPr>
                <a:defRPr/>
              </a:pPr>
              <a:t>111</a:t>
            </a:fld>
            <a:endParaRPr lang="ru-RU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7E6F18-D70B-4A97-90F4-4D022F573C87}" type="slidenum">
              <a:rPr lang="ru-RU" smtClean="0"/>
              <a:pPr>
                <a:defRPr/>
              </a:pPr>
              <a:t>112</a:t>
            </a:fld>
            <a:endParaRPr lang="ru-RU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B395F-6EBD-4004-9899-203C7B9F0D38}" type="slidenum">
              <a:rPr lang="ru-RU" smtClean="0"/>
              <a:pPr>
                <a:defRPr/>
              </a:pPr>
              <a:t>115</a:t>
            </a:fld>
            <a:endParaRPr lang="ru-R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DA9EA-88A8-4012-80D6-59E5BDDF410C}" type="slidenum">
              <a:rPr lang="ru-RU" smtClean="0"/>
              <a:pPr>
                <a:defRPr/>
              </a:pPr>
              <a:t>116</a:t>
            </a:fld>
            <a:endParaRPr lang="ru-RU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r>
              <a:rPr lang="ru-RU" smtClean="0"/>
              <a:t>V12+ V60 – перед остеопатией на костях (особенно черепа)</a:t>
            </a:r>
          </a:p>
          <a:p>
            <a:r>
              <a:rPr lang="ru-RU" smtClean="0"/>
              <a:t>V10+V60 - если нарастающая мышечная атрофия (дегенерация) или перед сеансом остеопатии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62A348-E11B-4649-A81C-113834681413}" type="slidenum">
              <a:rPr lang="ru-RU" smtClean="0"/>
              <a:pPr>
                <a:defRPr/>
              </a:pPr>
              <a:t>122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18A12-D5A0-4EFE-933E-7C13341C81BD}" type="slidenum">
              <a:rPr lang="ru-RU" smtClean="0"/>
              <a:pPr>
                <a:defRPr/>
              </a:pPr>
              <a:t>123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6652B1-DEB2-4469-B2DC-3079A3EFCF2A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46B76E-388F-4B99-89E8-2CBD14A437C1}" type="slidenum">
              <a:rPr lang="ru-RU" smtClean="0"/>
              <a:pPr>
                <a:defRPr/>
              </a:pPr>
              <a:t>124</a:t>
            </a:fld>
            <a:endParaRPr lang="ru-RU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72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4B4BB1-D854-416A-9598-9DFB9D129577}" type="slidenum">
              <a:rPr lang="ru-RU" smtClean="0"/>
              <a:pPr>
                <a:defRPr/>
              </a:pPr>
              <a:t>125</a:t>
            </a:fld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ru-RU" smtClean="0"/>
              <a:t>1 ст. ложку меда тщательно размешать с 1 ст. ложкой мелкой соли. Смесь положить на льняную или хлопчатобумажную ткань, накрыть болезненное место, тепло укутать. Применять ежедневно на ночь (утром компресс снять), до исчезновения боли.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8F3815-C5C6-468A-B819-099EE0D615D9}" type="slidenum">
              <a:rPr lang="ru-RU" smtClean="0"/>
              <a:pPr>
                <a:defRPr/>
              </a:pPr>
              <a:t>135</a:t>
            </a:fld>
            <a:endParaRPr lang="ru-RU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28F323-254A-42E0-8D12-6C07409AB7CE}" type="slidenum">
              <a:rPr lang="ru-RU" smtClean="0"/>
              <a:pPr>
                <a:defRPr/>
              </a:pPr>
              <a:t>141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9CD1D-5AC6-488C-BBE4-F30F010D2B3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6AF71A-91CA-4E14-8E7C-0A1E7C21278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F5D9A3-51ED-4E25-AD62-F8E8273B0E38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9AE7D-9596-4260-8AB4-5C186CFCF34B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AB3BD5-F8D1-460F-8BB6-F672A4D50563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6AF5-6225-4B4E-9350-CBB5AEC59DB8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B21AF-8CB9-4193-A857-5A1481B2C9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2F05D-EBB0-4D22-9C12-E9BDB7C5A008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541F2-9702-47E9-A61B-33CF6DAA1B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8DC68-CBAC-4711-A9DA-8ED965DE172D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99BB-5EF9-4BB3-901E-399B545A84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5A8A7-0DB7-406D-92C9-998FC644D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C71A-1CE5-408C-A78F-EE5140CC3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3B40-EEDC-4567-8C65-DED3D45D83ED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3285-7F97-4D91-8D60-F8E8EB3F6F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5BB65-6EBD-4B29-B981-90F6638BB528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1493-E8C1-438B-805E-F001ACD01C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8EEE2-730A-437D-8324-BE0885222A29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64B44-D93B-4DB4-A60B-4A82704642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78A4-B47A-4413-90B7-865653B7F557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0BC70-4339-4208-BBAB-21E358F988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78F3-B500-41BE-9ECF-E9A024028F7F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73DF-542E-4DE5-B8D5-D6C5348349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B60FE-5C8D-4A39-94C1-D11D42A68628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4B00-F478-4DC4-B357-A2611C8A34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32DC-6FF7-4ABE-8080-6E77951BDEB9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7605-5BCD-4C5D-BA70-78C870281E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D3D64-0E83-4FAA-9228-DC60F9A0B4F0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4939-4E99-4AE5-9490-AECC8A34C0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882B76-7E36-46A1-80E4-0158DEF1FBB1}" type="datetimeFigureOut">
              <a:rPr lang="ru-RU"/>
              <a:pPr>
                <a:defRPr/>
              </a:pPr>
              <a:t>12.02.2015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796CB2-82B7-4C4E-8345-8C84DC3F7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  <p:sldLayoutId id="2147485114" r:id="rId6"/>
    <p:sldLayoutId id="2147485115" r:id="rId7"/>
    <p:sldLayoutId id="2147485116" r:id="rId8"/>
    <p:sldLayoutId id="2147485117" r:id="rId9"/>
    <p:sldLayoutId id="2147485118" r:id="rId10"/>
    <p:sldLayoutId id="2147485119" r:id="rId11"/>
    <p:sldLayoutId id="2147485120" r:id="rId12"/>
    <p:sldLayoutId id="21474851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sosudinfo.ru/zdorovie-i-profilaktika/fizkultura-dlya-sosudov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6.jpe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91.jpeg"/><Relationship Id="rId4" Type="http://schemas.openxmlformats.org/officeDocument/2006/relationships/image" Target="../media/image9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58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18.jpeg"/><Relationship Id="rId7" Type="http://schemas.openxmlformats.org/officeDocument/2006/relationships/image" Target="../media/image222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9" Type="http://schemas.openxmlformats.org/officeDocument/2006/relationships/image" Target="../media/image57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8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6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46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8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jpe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76.png"/><Relationship Id="rId4" Type="http://schemas.openxmlformats.org/officeDocument/2006/relationships/image" Target="../media/image1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10" Type="http://schemas.openxmlformats.org/officeDocument/2006/relationships/image" Target="../media/image160.png"/><Relationship Id="rId4" Type="http://schemas.openxmlformats.org/officeDocument/2006/relationships/image" Target="../media/image156.png"/><Relationship Id="rId9" Type="http://schemas.openxmlformats.org/officeDocument/2006/relationships/image" Target="../media/image1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56.png"/><Relationship Id="rId4" Type="http://schemas.openxmlformats.org/officeDocument/2006/relationships/image" Target="../media/image16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0600" y="4305300"/>
            <a:ext cx="4924425" cy="2154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Врач восстановительной медицины</a:t>
            </a:r>
          </a:p>
          <a:p>
            <a:pPr marL="609600" indent="-609600" algn="ctr">
              <a:buFont typeface="Wingdings" pitchFamily="2" charset="2"/>
              <a:buNone/>
              <a:defRPr/>
            </a:pPr>
            <a:endParaRPr lang="ru-RU" sz="1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609600" indent="-609600" algn="ctr"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МАШАРОВА С.А.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099" name="Picture 7" descr="H:\ПРЕЗЕНТАЦИИ - ЛЕКЦИИ в офисе - ОТ 05.09.11\МУЖСКОЕ  ЗДОРОВЬЕ\BioTr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613" y="0"/>
            <a:ext cx="3552825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25425"/>
            <a:ext cx="5715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ru-RU" sz="4800" kern="0" dirty="0">
                <a:solidFill>
                  <a:srgbClr val="612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Технология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9400" y="925513"/>
            <a:ext cx="5715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ru-RU" sz="4800" kern="0" dirty="0">
                <a:solidFill>
                  <a:srgbClr val="612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для     здоровья</a:t>
            </a:r>
          </a:p>
        </p:txBody>
      </p:sp>
      <p:pic>
        <p:nvPicPr>
          <p:cNvPr id="4102" name="Picture 7" descr="H:\КНИГИ - продажа  - 16.12.14\16 - ОДА\опорно...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08163"/>
            <a:ext cx="31226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 descr="H:\КНИГИ - продажа  - 16.12.14\16 - ОДА\двигательного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422525"/>
            <a:ext cx="5511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H:\КНИГИ - продажа  - 16.12.14\16 - ОДА\аппарата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400" y="3175000"/>
            <a:ext cx="34036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 descr="F:\РИСУНКИ1 - 27.10.13\VEKTOR8\ОД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86038"/>
            <a:ext cx="287020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038" y="0"/>
            <a:ext cx="5041900" cy="1008063"/>
          </a:xfrm>
        </p:spPr>
        <p:txBody>
          <a:bodyPr/>
          <a:lstStyle/>
          <a:p>
            <a:pPr eaLnBrk="1" hangingPunct="1"/>
            <a:r>
              <a:rPr lang="ru-RU" i="1" smtClean="0">
                <a:latin typeface="Arial Black" pitchFamily="34" charset="0"/>
              </a:rPr>
              <a:t>Позвоночник</a:t>
            </a:r>
          </a:p>
        </p:txBody>
      </p:sp>
      <p:pic>
        <p:nvPicPr>
          <p:cNvPr id="13315" name="Picture 7" descr="позвоночник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2482850" cy="6597650"/>
          </a:xfrm>
          <a:noFill/>
          <a:ln w="3175">
            <a:solidFill>
              <a:srgbClr val="000000"/>
            </a:solidFill>
          </a:ln>
        </p:spPr>
      </p:pic>
      <p:pic>
        <p:nvPicPr>
          <p:cNvPr id="13316" name="Picture 11" descr="крестец 1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32588" y="1196975"/>
            <a:ext cx="2198687" cy="2592388"/>
          </a:xfrm>
          <a:noFill/>
          <a:ln w="3175">
            <a:solidFill>
              <a:srgbClr val="000000"/>
            </a:solidFill>
          </a:ln>
        </p:spPr>
      </p:pic>
      <p:pic>
        <p:nvPicPr>
          <p:cNvPr id="13317" name="Picture 14" descr="копчик 1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948488" y="4221163"/>
            <a:ext cx="1727200" cy="2260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8" name="Picture 16" descr="позвонок 1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59113" y="2133600"/>
            <a:ext cx="3436937" cy="3644900"/>
          </a:xfrm>
          <a:noFill/>
          <a:ln w="31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5475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5476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105477" name="Picture 2" descr="H:\Загружаю!\2014-12-09_0311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388" y="50800"/>
            <a:ext cx="7231062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6499" name="Picture 2" descr="C:\Users\Светлана\Desktop\ЗАГРУжаю!\2015-01-18_1620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050" y="204788"/>
            <a:ext cx="5464175" cy="66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7523" name="Picture 3" descr="C:\Users\Светлана\Desktop\ЗАГРУжаю!\2015-01-18_1600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603250"/>
            <a:ext cx="8648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8547" name="Picture 3" descr="C:\Users\Светлана\Desktop\ЗАГРУжаю!\2015-01-28_1243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100138"/>
            <a:ext cx="7504113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9571" name="Picture 2" descr="C:\Users\Светлана\Desktop\ЗАГРУжаю!\2015-01-28_1338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61950"/>
            <a:ext cx="68738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10595" name="Picture 2" descr="C:\Users\Светлана\Desktop\ЗАГРУжаю!\2015-01-28_1244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882650"/>
            <a:ext cx="8482012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71500" y="5572125"/>
            <a:ext cx="8229600" cy="128587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00125"/>
            <a:ext cx="9144000" cy="4929188"/>
          </a:xfrm>
          <a:prstGeom prst="rect">
            <a:avLst/>
          </a:prstGeom>
        </p:spPr>
        <p:txBody>
          <a:bodyPr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endParaRPr lang="ru-RU" sz="96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1621" name="Прямоугольник 1"/>
          <p:cNvSpPr>
            <a:spLocks noChangeArrowheads="1"/>
          </p:cNvSpPr>
          <p:nvPr/>
        </p:nvSpPr>
        <p:spPr bwMode="auto">
          <a:xfrm>
            <a:off x="595313" y="3243263"/>
            <a:ext cx="364807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66"/>
                </a:solidFill>
              </a:rPr>
              <a:t>ZONA</a:t>
            </a:r>
            <a:r>
              <a:rPr lang="en-US" sz="4800" b="1">
                <a:solidFill>
                  <a:srgbClr val="FF0066"/>
                </a:solidFill>
              </a:rPr>
              <a:t> </a:t>
            </a:r>
            <a:r>
              <a:rPr lang="ru-RU" sz="4800" b="1">
                <a:solidFill>
                  <a:srgbClr val="FF0066"/>
                </a:solidFill>
              </a:rPr>
              <a:t>70</a:t>
            </a:r>
            <a:endParaRPr lang="en-US" sz="4800" b="1">
              <a:solidFill>
                <a:srgbClr val="FF0066"/>
              </a:solidFill>
            </a:endParaRPr>
          </a:p>
          <a:p>
            <a:r>
              <a:rPr lang="ru-RU" sz="6000" b="1">
                <a:solidFill>
                  <a:schemeClr val="bg1"/>
                </a:solidFill>
              </a:rPr>
              <a:t> </a:t>
            </a:r>
            <a:r>
              <a:rPr lang="en-US" sz="4000" b="1">
                <a:solidFill>
                  <a:srgbClr val="FFFF00"/>
                </a:solidFill>
              </a:rPr>
              <a:t>R10</a:t>
            </a:r>
            <a:endParaRPr lang="ru-RU" sz="4000" b="1">
              <a:solidFill>
                <a:srgbClr val="FFFF00"/>
              </a:solidFill>
            </a:endParaRPr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6600" b="1"/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2800" b="1">
              <a:solidFill>
                <a:srgbClr val="FFFF00"/>
              </a:solidFill>
            </a:endParaRPr>
          </a:p>
        </p:txBody>
      </p:sp>
      <p:sp>
        <p:nvSpPr>
          <p:cNvPr id="111622" name="Прямоугольник 4"/>
          <p:cNvSpPr>
            <a:spLocks noChangeArrowheads="1"/>
          </p:cNvSpPr>
          <p:nvPr/>
        </p:nvSpPr>
        <p:spPr bwMode="auto">
          <a:xfrm>
            <a:off x="0" y="50403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FF"/>
                </a:solidFill>
              </a:rPr>
              <a:t>При аутиоммунных процессах</a:t>
            </a:r>
          </a:p>
        </p:txBody>
      </p:sp>
      <p:sp>
        <p:nvSpPr>
          <p:cNvPr id="111623" name="Прямоугольник 1"/>
          <p:cNvSpPr>
            <a:spLocks noChangeArrowheads="1"/>
          </p:cNvSpPr>
          <p:nvPr/>
        </p:nvSpPr>
        <p:spPr bwMode="auto">
          <a:xfrm>
            <a:off x="5260975" y="3205163"/>
            <a:ext cx="364807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66"/>
                </a:solidFill>
              </a:rPr>
              <a:t>ZONA</a:t>
            </a:r>
            <a:r>
              <a:rPr lang="en-US" sz="4800" b="1">
                <a:solidFill>
                  <a:srgbClr val="FF0066"/>
                </a:solidFill>
              </a:rPr>
              <a:t> 41</a:t>
            </a:r>
          </a:p>
          <a:p>
            <a:r>
              <a:rPr lang="ru-RU" sz="6000" b="1">
                <a:solidFill>
                  <a:schemeClr val="bg1"/>
                </a:solidFill>
              </a:rPr>
              <a:t> </a:t>
            </a:r>
            <a:r>
              <a:rPr lang="en-US" sz="4000" b="1">
                <a:solidFill>
                  <a:srgbClr val="FFFF00"/>
                </a:solidFill>
              </a:rPr>
              <a:t>R</a:t>
            </a:r>
            <a:r>
              <a:rPr lang="ru-RU" sz="4000" b="1">
                <a:solidFill>
                  <a:srgbClr val="FFFF00"/>
                </a:solidFill>
              </a:rPr>
              <a:t>р4</a:t>
            </a:r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6600" b="1"/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2800" b="1">
              <a:solidFill>
                <a:srgbClr val="FFFF00"/>
              </a:solidFill>
            </a:endParaRPr>
          </a:p>
        </p:txBody>
      </p:sp>
      <p:pic>
        <p:nvPicPr>
          <p:cNvPr id="111624" name="Picture 3" descr="G:\ЗОНЫ-ТОЧКИ1- отформатированный фон - 11.09.12\R-V\R\R10\R10 - сле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138" y="0"/>
            <a:ext cx="17780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5" name="Picture 3" descr="G:\ЗОНЫ-ТОЧКИ1- отформатированный фон - 11.09.12\E-RP\RP\RP4\Rp4 - спра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75" y="-838200"/>
            <a:ext cx="3836988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6433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Хочется ещё раз обратить внимание на то, что боль может явиться </a:t>
            </a:r>
            <a:r>
              <a:rPr lang="ru-RU" sz="4000" b="1" dirty="0" smtClean="0">
                <a:solidFill>
                  <a:srgbClr val="FF0000"/>
                </a:solidFill>
              </a:rPr>
              <a:t>симптомом грозного заболевания.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Поэтому при выраженных жалобах целесообразно обратиться к врачу, а не заниматься самолечением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2643" name="Picture 2" descr="C:\Users\Светлана\Desktop\ЗАГРУжаю!\2015-01-14_1522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850" y="3603625"/>
            <a:ext cx="47561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779838"/>
            <a:ext cx="46259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Прибегать к различным методам лечения можно только при наличии конкретного </a:t>
            </a: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диагноза!</a:t>
            </a:r>
            <a:endParaRPr lang="ru-RU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181246"/>
                </a:solidFill>
              </a:rPr>
              <a:t>Лечение</a:t>
            </a:r>
            <a:r>
              <a:rPr lang="ru-RU" sz="4000" dirty="0" smtClean="0">
                <a:solidFill>
                  <a:srgbClr val="FFFF00"/>
                </a:solidFill>
              </a:rPr>
              <a:t>.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-214313" y="601663"/>
            <a:ext cx="9358313" cy="5929312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dirty="0" smtClean="0"/>
              <a:t> 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dirty="0" smtClean="0"/>
              <a:t>       При лечении болей в позвоночнике применяются нестероидные противовоспалительные средства (как внутрь организма, так и в виде различных мазей – местно – на больной сустав), общеукрепляющая терапия, в некоторых случаях – биостимуляторы, витаминотерапия, в тяжёлых случаях – гормональные препараты.</a:t>
            </a:r>
            <a:endParaRPr lang="ru-RU" sz="14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dirty="0" smtClean="0"/>
              <a:t>       Существуют препараты – хондропротекторы, облегчающие боль и замедляющие износ хряща.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3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dirty="0" smtClean="0"/>
              <a:t>      Если нет противопоказаний, как правило, лечащим врачом добавляется физиотерапия – общие сероводородные и радоновые ванны, ультразвук, УВЧ, КВЧ, парафиновые и грязевые аппликации, массаж, лечебная гимнастика без большой нагрузки на суставы, курортное лечение.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7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dirty="0" smtClean="0"/>
              <a:t>      При далеко зашедшем развитии заболевания– хирургическое лечение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dirty="0" smtClean="0"/>
              <a:t> </a:t>
            </a:r>
            <a:r>
              <a:rPr lang="ru-RU" sz="2900" b="1" dirty="0" smtClean="0"/>
              <a:t>      Актуальность проблемы подводила людей к постоянному поиску новых </a:t>
            </a:r>
            <a:r>
              <a:rPr lang="ru-RU" sz="2900" b="1" u="sng" dirty="0" smtClean="0"/>
              <a:t>народных средств.</a:t>
            </a:r>
            <a:endParaRPr lang="ru-RU" sz="2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картинки\кальций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700" y="177800"/>
            <a:ext cx="31623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4" descr="E:\картинки\кальций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3181350"/>
            <a:ext cx="3538537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5" descr="E:\картинки\кальций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4100" y="2900363"/>
            <a:ext cx="3824288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6" descr="F:\РИСУНКИ1 - 27.10.13\гипофиз и пр\щитовид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2163" y="0"/>
            <a:ext cx="30099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39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0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14341" name="Picture 2" descr="G:\АКУПУНКТУРА С\МетОды\НОЗОЛОГИИ - от 11.09.11\Когда болят суставы\позвонки и рёбр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065213"/>
            <a:ext cx="890587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G:\ГАРМОНИЗАТОР\ПРЕЗЕНТАЦИЯ - для видеозаписи\Картинки к презентации\гармонизатор презентация фото - от Лены\медведеву\виды эм волн\ультрафио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H:\ПРЕЗЕНТАЦИИ -  все - от 28.10.09\презентация ТАЙНЫ ВСЕЛЕННОЙ - МИЛАНЫ\0_8ad6_18898049_X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0575" y="0"/>
            <a:ext cx="209391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39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0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6741" name="Picture 2" descr="E:\картинки\весы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3788" y="733425"/>
            <a:ext cx="4573587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359025" y="1512888"/>
            <a:ext cx="4337050" cy="34528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2363788" y="1574800"/>
            <a:ext cx="4346575" cy="31384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Рисунок 6" descr="468468648">
            <a:hlinkClick r:id="rId3" tooltip="&quot;Физкультура для сосудов: регулярная зарядка и движение — лучшая профилактика!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4113" y="2573338"/>
            <a:ext cx="4452937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18124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Лечение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-214313" y="0"/>
            <a:ext cx="9358313" cy="5929313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/>
              <a:t>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/>
              <a:t>    При хронических процессах необходимо делать понемногу упражнения на растяжение и подвижность.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/>
              <a:t>  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/>
              <a:t>     </a:t>
            </a:r>
            <a:r>
              <a:rPr lang="ru-RU" sz="2900" b="1" dirty="0" smtClean="0"/>
              <a:t>     </a:t>
            </a:r>
            <a:endParaRPr lang="ru-RU" sz="2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18787" name="Picture 2" descr="C:\Users\Светлана\Desktop\ЗАГРУжаю!\2015-01-18_1605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25" y="0"/>
            <a:ext cx="5926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solidFill>
            <a:srgbClr val="FF6600"/>
          </a:solidFill>
        </p:spPr>
        <p:txBody>
          <a:bodyPr/>
          <a:lstStyle/>
          <a:p>
            <a:r>
              <a:rPr lang="ru-RU" b="1" smtClean="0">
                <a:solidFill>
                  <a:srgbClr val="FFFF00"/>
                </a:solidFill>
              </a:rPr>
              <a:t>Полезные навыки</a:t>
            </a: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>СУСТАВНАЯ ГИМНАСТИКА</a:t>
            </a:r>
            <a:endParaRPr lang="ru-RU" sz="3200" smtClean="0">
              <a:solidFill>
                <a:schemeClr val="bg1"/>
              </a:solidFill>
            </a:endParaRPr>
          </a:p>
        </p:txBody>
      </p:sp>
      <p:pic>
        <p:nvPicPr>
          <p:cNvPr id="119811" name="Picture 4" descr="http://img-fotki.yandex.ru/get/3814/rus941.6b/0_2cf42_a5c6b1c0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1125"/>
            <a:ext cx="4630738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6" descr="http://img-fotki.yandex.ru/get/3813/rus941.6b/0_2cf46_aa43fb4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00" y="3236913"/>
            <a:ext cx="39878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8" descr="http://img-fotki.yandex.ru/get/4114/rus941.6b/0_2cf3a_6a6fae26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575" y="1374775"/>
            <a:ext cx="24511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20835" name="Picture 4" descr="C:\Users\Светлана\Desktop\ЗАГРУжаю!\2015-01-28_1226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-114300"/>
            <a:ext cx="4900612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21859" name="Picture 2" descr="C:\Users\Светлана\Desktop\ЗАГРУжаю!\2015-02-12_0035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113" y="0"/>
            <a:ext cx="9282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22883" name="Picture 2" descr="C:\Users\Светлана\Desktop\ЗАГРУжаю!\2015-01-28_123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23907" name="Picture 2" descr="C:\Users\Светлана\Desktop\ЗАГРУжаю!\2015-02-12_0016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813" y="0"/>
            <a:ext cx="554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Светлана\Desktop\ЗАГРУжаю!\2015-01-18_1622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990600"/>
            <a:ext cx="8402637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99513" cy="1793875"/>
          </a:xfrm>
        </p:spPr>
        <p:txBody>
          <a:bodyPr/>
          <a:lstStyle/>
          <a:p>
            <a:r>
              <a:rPr lang="ru-RU" b="1" smtClean="0"/>
              <a:t>Позвоночник - основа скелета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</a:t>
            </a:r>
            <a:br>
              <a:rPr lang="ru-RU" smtClean="0"/>
            </a:br>
            <a:endParaRPr lang="ru-RU" sz="4000" smtClean="0"/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2290763" y="663575"/>
            <a:ext cx="3736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функции: </a:t>
            </a:r>
          </a:p>
          <a:p>
            <a:endParaRPr lang="ru-RU" sz="1400"/>
          </a:p>
          <a:p>
            <a:pPr>
              <a:buFont typeface="Wingdings" pitchFamily="2" charset="2"/>
              <a:buChar char="v"/>
            </a:pPr>
            <a:r>
              <a:rPr lang="ru-RU" sz="2800" b="1"/>
              <a:t>Опорная</a:t>
            </a:r>
          </a:p>
          <a:p>
            <a:pPr>
              <a:buFont typeface="Wingdings" pitchFamily="2" charset="2"/>
              <a:buChar char="v"/>
            </a:pPr>
            <a:r>
              <a:rPr lang="ru-RU" sz="2800" b="1"/>
              <a:t>Защитная </a:t>
            </a:r>
          </a:p>
          <a:p>
            <a:pPr>
              <a:buFont typeface="Wingdings" pitchFamily="2" charset="2"/>
              <a:buChar char="v"/>
            </a:pPr>
            <a:r>
              <a:rPr lang="ru-RU" sz="2800" b="1"/>
              <a:t>Амортизационная</a:t>
            </a:r>
          </a:p>
        </p:txBody>
      </p:sp>
      <p:sp>
        <p:nvSpPr>
          <p:cNvPr id="15364" name="Прямоугольник 4"/>
          <p:cNvSpPr>
            <a:spLocks noChangeArrowheads="1"/>
          </p:cNvSpPr>
          <p:nvPr/>
        </p:nvSpPr>
        <p:spPr bwMode="auto">
          <a:xfrm>
            <a:off x="7188200" y="6016625"/>
            <a:ext cx="147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33 позвонка</a:t>
            </a:r>
          </a:p>
        </p:txBody>
      </p:sp>
      <p:pic>
        <p:nvPicPr>
          <p:cNvPr id="15365" name="Picture 2" descr="C:\Users\Светлана\Desktop\ЗАГРУжаю!\2015-01-15_1459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9238"/>
            <a:ext cx="91440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Светлана\Desktop\ЗАГРУжаю!\2015-01-18_1602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8213"/>
            <a:ext cx="9144000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Светлана\Desktop\ЗАГРУжаю!\масса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66700"/>
            <a:ext cx="7502525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8004" name="Прямоугольник 1"/>
          <p:cNvSpPr>
            <a:spLocks noChangeArrowheads="1"/>
          </p:cNvSpPr>
          <p:nvPr/>
        </p:nvSpPr>
        <p:spPr bwMode="auto">
          <a:xfrm>
            <a:off x="2547938" y="409575"/>
            <a:ext cx="659606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/>
              <a:t>Методика </a:t>
            </a:r>
            <a:r>
              <a:rPr lang="ru-RU" sz="3200" b="1"/>
              <a:t>«3-х дорожек»</a:t>
            </a:r>
          </a:p>
          <a:p>
            <a:pPr>
              <a:buFont typeface="Wingdings" pitchFamily="2" charset="2"/>
              <a:buChar char="v"/>
            </a:pPr>
            <a:r>
              <a:rPr lang="ru-RU" sz="3200" b="1"/>
              <a:t>Зона</a:t>
            </a:r>
            <a:r>
              <a:rPr lang="ru-RU" sz="4000" b="1"/>
              <a:t> 89 </a:t>
            </a:r>
            <a:r>
              <a:rPr lang="ru-RU" sz="2400" b="1"/>
              <a:t>(</a:t>
            </a:r>
            <a:r>
              <a:rPr lang="en-US" sz="2400" b="1"/>
              <a:t>VG14</a:t>
            </a:r>
            <a:r>
              <a:rPr lang="ru-RU" sz="2400" b="1"/>
              <a:t>)</a:t>
            </a:r>
          </a:p>
          <a:p>
            <a:pPr>
              <a:buFont typeface="Wingdings" pitchFamily="2" charset="2"/>
              <a:buChar char="v"/>
            </a:pPr>
            <a:r>
              <a:rPr lang="ru-RU" sz="3200" b="1"/>
              <a:t>зона </a:t>
            </a:r>
            <a:r>
              <a:rPr lang="ru-RU" sz="4800" b="1"/>
              <a:t>7</a:t>
            </a:r>
            <a:r>
              <a:rPr lang="en-US" sz="4800" b="1"/>
              <a:t>5</a:t>
            </a:r>
            <a:r>
              <a:rPr lang="ru-RU" sz="4800" b="1"/>
              <a:t> </a:t>
            </a:r>
            <a:r>
              <a:rPr lang="ru-RU" sz="2400" b="1"/>
              <a:t>(V12) </a:t>
            </a:r>
            <a:r>
              <a:rPr lang="ru-RU" sz="3200" b="1"/>
              <a:t>+ зона </a:t>
            </a:r>
            <a:r>
              <a:rPr lang="ru-RU" sz="4800" b="1"/>
              <a:t>80 </a:t>
            </a:r>
            <a:r>
              <a:rPr lang="ru-RU" sz="2400" b="1"/>
              <a:t>(V60)</a:t>
            </a:r>
          </a:p>
          <a:p>
            <a:r>
              <a:rPr lang="ru-RU" sz="2400"/>
              <a:t>перед остеопатией на костях (особенно черепа)</a:t>
            </a:r>
            <a:r>
              <a:rPr lang="ru-RU" sz="2400" b="1"/>
              <a:t> </a:t>
            </a:r>
          </a:p>
          <a:p>
            <a:r>
              <a:rPr lang="ru-RU" sz="3200"/>
              <a:t>+</a:t>
            </a:r>
            <a:r>
              <a:rPr lang="ru-RU" sz="3200" b="1"/>
              <a:t> зона</a:t>
            </a:r>
            <a:r>
              <a:rPr lang="ru-RU" sz="4800" b="1"/>
              <a:t> 74</a:t>
            </a:r>
            <a:r>
              <a:rPr lang="ru-RU" sz="3200" b="1"/>
              <a:t> </a:t>
            </a:r>
            <a:r>
              <a:rPr lang="ru-RU" sz="2400" b="1"/>
              <a:t>(V10) </a:t>
            </a:r>
            <a:r>
              <a:rPr lang="ru-RU" sz="3200" b="1"/>
              <a:t>+</a:t>
            </a:r>
            <a:r>
              <a:rPr lang="ru-RU" sz="4800" b="1"/>
              <a:t> </a:t>
            </a:r>
            <a:r>
              <a:rPr lang="ru-RU" sz="3200" b="1"/>
              <a:t>зона </a:t>
            </a:r>
            <a:r>
              <a:rPr lang="ru-RU" sz="4800" b="1"/>
              <a:t>80 </a:t>
            </a:r>
            <a:r>
              <a:rPr lang="ru-RU" sz="2400" b="1"/>
              <a:t>(V60) </a:t>
            </a:r>
            <a:r>
              <a:rPr lang="ru-RU" sz="3200"/>
              <a:t>– </a:t>
            </a:r>
            <a:r>
              <a:rPr lang="ru-RU" sz="2400"/>
              <a:t>при мышечной атрофии (дегенерации) или перед сеансом остеопатии</a:t>
            </a:r>
          </a:p>
          <a:p>
            <a:pPr>
              <a:buFont typeface="Wingdings" pitchFamily="2" charset="2"/>
              <a:buChar char="v"/>
            </a:pPr>
            <a:endParaRPr lang="ru-RU" sz="2400" b="1">
              <a:solidFill>
                <a:schemeClr val="bg1"/>
              </a:solidFill>
            </a:endParaRPr>
          </a:p>
        </p:txBody>
      </p:sp>
      <p:pic>
        <p:nvPicPr>
          <p:cNvPr id="128005" name="Picture 2" descr="V12  - сл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25" y="2128838"/>
            <a:ext cx="1362075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4" descr="V 60 - спра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7575" y="4406900"/>
            <a:ext cx="12922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6" descr="V10 - сле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7338" y="4595813"/>
            <a:ext cx="16256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8" name="Прямоугольник 7"/>
          <p:cNvSpPr>
            <a:spLocks noChangeArrowheads="1"/>
          </p:cNvSpPr>
          <p:nvPr/>
        </p:nvSpPr>
        <p:spPr bwMode="auto">
          <a:xfrm>
            <a:off x="2957513" y="0"/>
            <a:ext cx="5092700" cy="5238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</a:rPr>
              <a:t>перед сеансом остеопатии </a:t>
            </a:r>
          </a:p>
        </p:txBody>
      </p:sp>
      <p:pic>
        <p:nvPicPr>
          <p:cNvPr id="128009" name="Picture 9" descr="C:\Users\Светлана\Desktop\ЗАГРУжаю!\2015-02-12_0036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21175"/>
            <a:ext cx="21764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0" descr="G:\ЗОНЫ-ТОЧКИ1- отформатированный фон - 11.09.12\три дорожк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404938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http://stoletnik.ru/images/publs/full/0/98228b58a5f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038" y="0"/>
            <a:ext cx="9528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G:\РИСУНКИ1 - 27.10.13\Молодость\Рисунок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363"/>
            <a:ext cx="9144000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Прямоугольник 10"/>
          <p:cNvSpPr>
            <a:spLocks noChangeArrowheads="1"/>
          </p:cNvSpPr>
          <p:nvPr/>
        </p:nvSpPr>
        <p:spPr bwMode="auto">
          <a:xfrm>
            <a:off x="-422275" y="1474788"/>
            <a:ext cx="4781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Зона 9 (</a:t>
            </a:r>
            <a:r>
              <a:rPr lang="en-US" sz="2400" b="1">
                <a:solidFill>
                  <a:srgbClr val="000099"/>
                </a:solidFill>
                <a:latin typeface="Verdana" pitchFamily="34" charset="0"/>
              </a:rPr>
              <a:t>VB</a:t>
            </a:r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16)</a:t>
            </a:r>
          </a:p>
        </p:txBody>
      </p:sp>
      <p:pic>
        <p:nvPicPr>
          <p:cNvPr id="131076" name="Picture 2" descr="G:\ЗОНЫ-ТОЧКИ1- отформатированный фон - 11.09.12\КОЗЕЛОК\козелок спра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1806575"/>
            <a:ext cx="211296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Прямоугольник 10"/>
          <p:cNvSpPr>
            <a:spLocks noChangeArrowheads="1"/>
          </p:cNvSpPr>
          <p:nvPr/>
        </p:nvSpPr>
        <p:spPr bwMode="auto">
          <a:xfrm>
            <a:off x="5186363" y="1270000"/>
            <a:ext cx="4121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  <a:t>Зона 94 (козелок)</a:t>
            </a:r>
          </a:p>
        </p:txBody>
      </p:sp>
      <p:pic>
        <p:nvPicPr>
          <p:cNvPr id="131078" name="Picture 3" descr="G:\ЗОНЫ-ТОЧКИ1- отформатированный фон - 11.09.12\F-VB\VB\VB16\VB16 - спра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3" y="2165350"/>
            <a:ext cx="202723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3" descr="E:\РИСУНКИ1 - 27.10.13\VEKTOR\агрессия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5863" y="4572000"/>
            <a:ext cx="2359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2" descr="C:\Users\Sony\Desktop\ЗАГРУЖАЮ!!\бессонница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8025" y="4654550"/>
            <a:ext cx="287813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Если нарушен сон</a:t>
            </a:r>
            <a:endParaRPr lang="ru-RU" altLang="ru-RU" sz="2800" b="1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E:\картинки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2" descr="G:\ЗОНЫ-ТОЧКИ1- отформатированный фон - 11.09.12\R-V\V\V20\V20 - сле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009650"/>
            <a:ext cx="19685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Прямоугольник 6"/>
          <p:cNvSpPr>
            <a:spLocks noChangeArrowheads="1"/>
          </p:cNvSpPr>
          <p:nvPr/>
        </p:nvSpPr>
        <p:spPr bwMode="auto">
          <a:xfrm>
            <a:off x="223838" y="368300"/>
            <a:ext cx="2682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000099"/>
                </a:solidFill>
                <a:latin typeface="Verdana" pitchFamily="34" charset="0"/>
              </a:rPr>
              <a:t>Зона 76 (</a:t>
            </a:r>
            <a:r>
              <a:rPr lang="en-US" altLang="ru-RU" b="1">
                <a:solidFill>
                  <a:srgbClr val="000099"/>
                </a:solidFill>
                <a:latin typeface="Verdana" pitchFamily="34" charset="0"/>
              </a:rPr>
              <a:t>V20</a:t>
            </a:r>
            <a:r>
              <a:rPr lang="ru-RU" altLang="ru-RU" b="1">
                <a:solidFill>
                  <a:srgbClr val="000099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32101" name="Picture 3" descr="E:\ФОТО Аппаратов\фото кулонов - новые\Новые фото кулонов -PNG\омег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1488" y="2276475"/>
            <a:ext cx="10572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2" descr="G:\картинки\Е36-спра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0525" y="879475"/>
            <a:ext cx="112871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3" name="Прямоугольник 10"/>
          <p:cNvSpPr>
            <a:spLocks noChangeArrowheads="1"/>
          </p:cNvSpPr>
          <p:nvPr/>
        </p:nvSpPr>
        <p:spPr bwMode="auto">
          <a:xfrm>
            <a:off x="5233988" y="246063"/>
            <a:ext cx="340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  Зона 50 (Е36)   </a:t>
            </a:r>
          </a:p>
        </p:txBody>
      </p:sp>
      <p:pic>
        <p:nvPicPr>
          <p:cNvPr id="132104" name="Picture 6" descr="F:\ФОТО Аппаратов\фото кулонов - новые\Новые фото кулонов -PNG\Альф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7950" y="609600"/>
            <a:ext cx="817563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5" name="Picture 5" descr="http://pic.xenomorph.ru/2012-09/1348032092_0c0a7e9d8cba312729503d148f7d6f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3925" y="4251325"/>
            <a:ext cx="278606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Рисунок 9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3525" y="2306638"/>
            <a:ext cx="1014413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Светлана\Desktop\ЗАГРУжаю!\2014-11-11_0541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Рисунок 2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413" y="5049838"/>
            <a:ext cx="119856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H:\Загружаю!\2014-12-09_0249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7550"/>
            <a:ext cx="9164638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35171" name="Picture 4" descr="C:\Users\Светлана\Desktop\ЗАГРУжаю!\2015-01-28_1234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6387" name="Picture 3" descr="C:\Users\Светлана\Desktop\ЗАГРУжаю!\2015-01-18_155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325"/>
            <a:ext cx="8956675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2786063" y="274638"/>
            <a:ext cx="6215062" cy="1725612"/>
          </a:xfrm>
        </p:spPr>
        <p:txBody>
          <a:bodyPr/>
          <a:lstStyle/>
          <a:p>
            <a:pPr eaLnBrk="1" hangingPunct="1"/>
            <a:r>
              <a:rPr lang="ru-RU" sz="5400" smtClean="0"/>
              <a:t>Система соответствия</a:t>
            </a:r>
          </a:p>
        </p:txBody>
      </p:sp>
      <p:pic>
        <p:nvPicPr>
          <p:cNvPr id="136195" name="Picture 4" descr="H:\НОЗОЛОГИИ - от 12.10.09\Когда болят суставы\мини - суста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00313" cy="69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5" y="2333625"/>
            <a:ext cx="130968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5263" y="2438400"/>
            <a:ext cx="1350962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3" descr="F:\ФОТО Аппаратов\Кислород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4463" y="4087813"/>
            <a:ext cx="13430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C:\Users\Светлана\Desktop\ЗАГРУжаю!\2014-11-10_2337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25" y="914400"/>
            <a:ext cx="57721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1568450"/>
            <a:ext cx="1436687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2" descr="C:\Users\Sony\Desktop\VEKTOR\стакан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76463"/>
            <a:ext cx="61341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5" descr="D:\Для презентаций\Аппараты\2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56843">
            <a:off x="6865938" y="2168525"/>
            <a:ext cx="6873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4" descr="C:\Users\Sony\Desktop\VEKTOR\1У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519346">
            <a:off x="3298825" y="-2679700"/>
            <a:ext cx="6759575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12" descr="C:\Users\Nata\Desktop\сегодня\4 возраста +\излучатели\Проб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650" y="0"/>
            <a:ext cx="14478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Рисунок 14" descr="G:\ФОТО Аппаратов\фото кулонов - новые\Акв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1400" y="3814763"/>
            <a:ext cx="8715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Picture 16" descr="F:\ФОТО Аппаратов\фото кулонов - новые\фото кулонов -PNG\Альф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8038" y="977900"/>
            <a:ext cx="839787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5"/>
          <p:cNvSpPr>
            <a:spLocks noChangeArrowheads="1"/>
          </p:cNvSpPr>
          <p:nvPr/>
        </p:nvSpPr>
        <p:spPr bwMode="auto">
          <a:xfrm>
            <a:off x="3492500" y="1268413"/>
            <a:ext cx="56515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/>
              <a:t> «Перенести» информацию с Кулона Здоровья на воду в течение 1 минуты.</a:t>
            </a:r>
          </a:p>
          <a:p>
            <a:r>
              <a:rPr lang="ru-RU" sz="2800" b="1"/>
              <a:t>Употребить несколько глотков информационной воды сразу же после приготовления</a:t>
            </a:r>
          </a:p>
          <a:p>
            <a:endParaRPr lang="ru-RU" sz="2800" b="1"/>
          </a:p>
          <a:p>
            <a:endParaRPr lang="ru-RU" sz="2800" b="1"/>
          </a:p>
        </p:txBody>
      </p:sp>
      <p:pic>
        <p:nvPicPr>
          <p:cNvPr id="138243" name="Picture 4" descr="F:\ГАРМОНИЗАТОР\Картинки к презентации\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644900"/>
            <a:ext cx="306070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C:\Users\Светлана\Desktop\ЗАГРУжаю!\2014-11-10_2334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763" y="0"/>
            <a:ext cx="7742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2" descr="E:\РИСУНКИ1 - 27.10.13\Молодость\Рисунок4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701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:\Загружаю!\2014-12-09_0306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3" y="1449388"/>
            <a:ext cx="9244013" cy="64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фитотерапия</a:t>
            </a:r>
            <a:endParaRPr lang="ru-RU" smtClean="0"/>
          </a:p>
        </p:txBody>
      </p:sp>
      <p:pic>
        <p:nvPicPr>
          <p:cNvPr id="141315" name="Picture 1" descr="http://cs407023.userapi.com/v407023216/4a20/ESeuxxtR0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3981450"/>
            <a:ext cx="51149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Прямоугольник 4"/>
          <p:cNvSpPr>
            <a:spLocks noChangeArrowheads="1"/>
          </p:cNvSpPr>
          <p:nvPr/>
        </p:nvSpPr>
        <p:spPr bwMode="auto">
          <a:xfrm>
            <a:off x="5016500" y="700088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 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1 ст. ложку меда 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 1 ст. ложкой соли</a:t>
            </a:r>
          </a:p>
          <a:p>
            <a:endParaRPr lang="ru-RU"/>
          </a:p>
          <a:p>
            <a:r>
              <a:rPr lang="ru-RU"/>
              <a:t>Смесь положить на льняную или хлопчатобумажную ткань, накрыть болезненное место, тепло укутать. Применять ежедневно на ночь</a:t>
            </a:r>
          </a:p>
        </p:txBody>
      </p:sp>
      <p:sp>
        <p:nvSpPr>
          <p:cNvPr id="141317" name="Прямоугольник 4"/>
          <p:cNvSpPr>
            <a:spLocks noChangeArrowheads="1"/>
          </p:cNvSpPr>
          <p:nvPr/>
        </p:nvSpPr>
        <p:spPr bwMode="auto">
          <a:xfrm>
            <a:off x="355600" y="3870325"/>
            <a:ext cx="4572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/>
              <a:t>компрессы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Спирт+ мёд</a:t>
            </a:r>
          </a:p>
          <a:p>
            <a:r>
              <a:rPr lang="ru-RU"/>
              <a:t>        1:1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Капустный лист</a:t>
            </a:r>
          </a:p>
          <a:p>
            <a:endParaRPr lang="ru-RU"/>
          </a:p>
          <a:p>
            <a:pPr>
              <a:buFont typeface="Wingdings" pitchFamily="2" charset="2"/>
              <a:buChar char="v"/>
            </a:pPr>
            <a:r>
              <a:rPr lang="ru-RU"/>
              <a:t>Настойка корня лопуха</a:t>
            </a:r>
          </a:p>
        </p:txBody>
      </p:sp>
      <p:pic>
        <p:nvPicPr>
          <p:cNvPr id="141318" name="Picture 2" descr="http://medafarm.ru/sites/default/files/fit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330200"/>
            <a:ext cx="20145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9" name="Прямоугольник 6"/>
          <p:cNvSpPr>
            <a:spLocks noChangeArrowheads="1"/>
          </p:cNvSpPr>
          <p:nvPr/>
        </p:nvSpPr>
        <p:spPr bwMode="auto">
          <a:xfrm>
            <a:off x="317500" y="2103438"/>
            <a:ext cx="4572000" cy="1200150"/>
          </a:xfrm>
          <a:prstGeom prst="rect">
            <a:avLst/>
          </a:prstGeom>
          <a:solidFill>
            <a:srgbClr val="54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запись информации с патологического очага, урины,  противовоспалительного препарата  и др. перенести на соль, спирт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 descr="E:\РИСУНКИ1 - 27.10.13\Молодость\2014-11-01_2104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0" y="0"/>
            <a:ext cx="527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Светлана\Desktop\ЗАГРУжаю!\2015-01-28_1235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913" y="-103188"/>
            <a:ext cx="9332913" cy="721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Прямоугольник 6"/>
          <p:cNvSpPr>
            <a:spLocks noChangeArrowheads="1"/>
          </p:cNvSpPr>
          <p:nvPr/>
        </p:nvSpPr>
        <p:spPr bwMode="auto">
          <a:xfrm>
            <a:off x="0" y="392113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latin typeface="Verdana" pitchFamily="34" charset="0"/>
              </a:rPr>
              <a:t>«Ничто так не истощает и не разрушает человека, как продолжительное физическое бездействие». </a:t>
            </a:r>
          </a:p>
        </p:txBody>
      </p:sp>
      <p:sp>
        <p:nvSpPr>
          <p:cNvPr id="144388" name="Прямоугольник 6"/>
          <p:cNvSpPr>
            <a:spLocks noChangeArrowheads="1"/>
          </p:cNvSpPr>
          <p:nvPr/>
        </p:nvSpPr>
        <p:spPr bwMode="auto">
          <a:xfrm>
            <a:off x="4595813" y="5176838"/>
            <a:ext cx="9429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i="1">
                <a:solidFill>
                  <a:srgbClr val="C00000"/>
                </a:solidFill>
              </a:rPr>
              <a:t>Аристотель</a:t>
            </a:r>
            <a:endParaRPr lang="ru-RU" sz="4800" b="1" i="1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Блок-схема: альтернативный процесс 33"/>
          <p:cNvSpPr/>
          <p:nvPr/>
        </p:nvSpPr>
        <p:spPr>
          <a:xfrm>
            <a:off x="177800" y="4630738"/>
            <a:ext cx="2030413" cy="20558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Способствует развитию </a:t>
            </a:r>
            <a:r>
              <a:rPr lang="ru-RU" b="1" dirty="0" err="1">
                <a:solidFill>
                  <a:schemeClr val="tx1"/>
                </a:solidFill>
              </a:rPr>
              <a:t>почечно</a:t>
            </a:r>
            <a:r>
              <a:rPr lang="ru-RU" b="1" dirty="0">
                <a:solidFill>
                  <a:schemeClr val="tx1"/>
                </a:solidFill>
              </a:rPr>
              <a:t>- и </a:t>
            </a:r>
            <a:r>
              <a:rPr lang="ru-RU" b="1" dirty="0" err="1">
                <a:solidFill>
                  <a:schemeClr val="tx1"/>
                </a:solidFill>
              </a:rPr>
              <a:t>желчекаменной</a:t>
            </a:r>
            <a:r>
              <a:rPr lang="ru-RU" b="1" dirty="0">
                <a:solidFill>
                  <a:schemeClr val="tx1"/>
                </a:solidFill>
              </a:rPr>
              <a:t> болезням, отложению солей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6715125" y="2143125"/>
            <a:ext cx="2262188" cy="1954213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Способствует развитию болезней легких, вследствие снижения вентиляции легких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6519863" y="4132263"/>
            <a:ext cx="2470150" cy="25765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tx1"/>
                </a:solidFill>
              </a:rPr>
              <a:t>Провоцирует  учащение и снижение силы сердечных сокращений, уменьшение ударного и минутного объема и венозного возврата крови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142875" y="2921000"/>
            <a:ext cx="2017713" cy="16510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Приводит к расширению вен вследствие дряблости мышц ног.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42875" y="214313"/>
            <a:ext cx="2255838" cy="263525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Провоцирует задержку пищи в области желудка, а также усиливает процессы гниения и нарушает функционирование кишечника.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6673850" y="201613"/>
            <a:ext cx="2303463" cy="188912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Приводит к нарушению осанки, а, следовательно, и к смещению внутренних органов.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2505075" y="190500"/>
            <a:ext cx="2043113" cy="21844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Способствует развитию </a:t>
            </a:r>
            <a:r>
              <a:rPr lang="ru-RU" b="1" dirty="0" err="1">
                <a:solidFill>
                  <a:schemeClr val="tx1"/>
                </a:solidFill>
              </a:rPr>
              <a:t>оспеопорозов</a:t>
            </a:r>
            <a:r>
              <a:rPr lang="ru-RU" b="1" dirty="0">
                <a:solidFill>
                  <a:schemeClr val="tx1"/>
                </a:solidFill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 остеохондрозов,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дистрофии мышц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4619625" y="201613"/>
            <a:ext cx="1993900" cy="212566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Развивает гипертонической болезни, варикозного расширения вен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5418" name="Прямоугольник 4"/>
          <p:cNvSpPr>
            <a:spLocks noChangeArrowheads="1"/>
          </p:cNvSpPr>
          <p:nvPr/>
        </p:nvSpPr>
        <p:spPr bwMode="auto">
          <a:xfrm>
            <a:off x="2714625" y="6072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145419" name="Picture 5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201988"/>
            <a:ext cx="17272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0" name="TextBox 28"/>
          <p:cNvSpPr txBox="1">
            <a:spLocks noChangeArrowheads="1"/>
          </p:cNvSpPr>
          <p:nvPr/>
        </p:nvSpPr>
        <p:spPr bwMode="auto">
          <a:xfrm>
            <a:off x="1143000" y="22860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2286000" y="4714875"/>
            <a:ext cx="1811338" cy="19589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Нарушает обмен веществ, что приводит к лишнему весу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4319588" y="4786313"/>
            <a:ext cx="2139950" cy="186372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Ухудшает снабжение тканей кислородом – развивается </a:t>
            </a:r>
            <a:r>
              <a:rPr lang="ru-RU" b="1" i="1" dirty="0">
                <a:solidFill>
                  <a:schemeClr val="tx1"/>
                </a:solidFill>
              </a:rPr>
              <a:t>гипоксия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45423" name="Прямоугольник 4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913" y="2232025"/>
            <a:ext cx="53451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7411" name="Picture 2" descr="C:\Users\Светлана\Desktop\ЗАГРУжаю!\2015-01-18_1614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313" y="120650"/>
            <a:ext cx="6748462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Users\Sony\Desktop\ЗАГРУЖАЮ\2015-01-09_180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7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Рисунок 3" descr="H:\КНИГИ - продажа  - 16.12.14\16 - ОДА\обложка -  ОДА 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168275"/>
            <a:ext cx="48053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7459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7460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147461" name="Picture 2" descr="C:\Users\Sony\Desktop\ЗАГРУЖАЮ\2015-01-10_025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2" name="Picture 2" descr="C:\Users\Светлана\Desktop\ЗАГРУжаю!\2015-01-14_1706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5238" y="977900"/>
            <a:ext cx="40259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Светлана\Desktop\ЗАГРУжаю!\2015-01-18_1608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163" y="0"/>
            <a:ext cx="4624387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WordArt 3"/>
          <p:cNvSpPr>
            <a:spLocks noChangeArrowheads="1" noChangeShapeType="1" noTextEdit="1"/>
          </p:cNvSpPr>
          <p:nvPr/>
        </p:nvSpPr>
        <p:spPr bwMode="auto">
          <a:xfrm rot="-358267">
            <a:off x="950913" y="5597525"/>
            <a:ext cx="8140700" cy="825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787"/>
              </a:avLst>
            </a:prstTxWarp>
          </a:bodyPr>
          <a:lstStyle/>
          <a:p>
            <a:pPr algn="ctr"/>
            <a:r>
              <a:rPr lang="ru-RU" sz="3600" b="1" i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Garamond"/>
              </a:rPr>
              <a:t>СПАСИБО  ЗА 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23850" y="223838"/>
            <a:ext cx="849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3300"/>
                </a:solidFill>
              </a:rPr>
              <a:t>Рефлекс. Рефлекторная дуга</a:t>
            </a:r>
            <a:endParaRPr lang="ru-RU" sz="2400">
              <a:solidFill>
                <a:srgbClr val="FF3300"/>
              </a:solidFill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7713"/>
            <a:ext cx="500856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3995738"/>
            <a:ext cx="914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>
                <a:solidFill>
                  <a:srgbClr val="0000FF"/>
                </a:solidFill>
                <a:latin typeface="Verdana" pitchFamily="34" charset="0"/>
              </a:rPr>
              <a:t>Рефлексом называется ответная реакция организма на раздражение чувствительных образований — рецепторов, осуществляемая при участии нервной системы.</a:t>
            </a:r>
            <a:r>
              <a:rPr lang="ru-RU" sz="2000">
                <a:latin typeface="Verdana" pitchFamily="34" charset="0"/>
              </a:rPr>
              <a:t> </a:t>
            </a:r>
          </a:p>
          <a:p>
            <a:pPr algn="just"/>
            <a:endParaRPr lang="ru-RU" sz="2000">
              <a:latin typeface="Verdana" pitchFamily="34" charset="0"/>
            </a:endParaRPr>
          </a:p>
          <a:p>
            <a:pPr algn="just"/>
            <a:r>
              <a:rPr lang="ru-RU" sz="2000">
                <a:latin typeface="Verdana" pitchFamily="34" charset="0"/>
              </a:rPr>
              <a:t>Рецепторы обладают высокой чувствительностью к специфическим для них раздражителям и преобразуют их энергию в процесс нервного возбуждения. Рефлексы осуществляются благодаря наличию в нервной системе </a:t>
            </a:r>
            <a:r>
              <a:rPr lang="ru-RU" sz="2000" i="1">
                <a:solidFill>
                  <a:srgbClr val="0000FF"/>
                </a:solidFill>
                <a:latin typeface="Verdana" pitchFamily="34" charset="0"/>
              </a:rPr>
              <a:t>рефлекторных дуг.</a:t>
            </a:r>
            <a:endParaRPr lang="ru-RU" sz="2000">
              <a:latin typeface="Verdana" pitchFamily="34" charset="0"/>
            </a:endParaRPr>
          </a:p>
        </p:txBody>
      </p:sp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100" y="1068388"/>
            <a:ext cx="32639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9459" name="Picture 2" descr="C:\Users\Светлана\Desktop\ЗАГРУжаю!\2015-01-18_1624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F:\РИСУНКИ1 - 27.10.13\VEKTOR\okova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0" y="165100"/>
            <a:ext cx="4800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Шейно-лопаточная зо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3657600"/>
            <a:ext cx="3852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530225" y="207963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От спинного мозга отходит 31 пара нервных корешков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9500"/>
            <a:ext cx="5140325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Светлана\Desktop\ЗАГРУжаю!\2015-01-18_1615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604838"/>
            <a:ext cx="38576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21507" name="Picture 2" descr="C:\Users\Светлана\Desktop\ЗАГРУжаю!\2015-01-18_162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613" y="230188"/>
            <a:ext cx="6683375" cy="63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22531" name="Picture 2" descr="E:\РИСУНКИ1 - 27.10.13\VEKTOR8\травм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06388"/>
            <a:ext cx="54864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1379538" y="682625"/>
            <a:ext cx="70691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Verdana" pitchFamily="34" charset="0"/>
              </a:rPr>
              <a:t>Движение – это жизнь!!!</a:t>
            </a:r>
          </a:p>
        </p:txBody>
      </p:sp>
      <p:pic>
        <p:nvPicPr>
          <p:cNvPr id="5124" name="Picture 6" descr="C:\Users\Светлана\Desktop\ЗАГРУжаю!\2015-01-14_1717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8" y="2084388"/>
            <a:ext cx="78105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23555" name="Picture 2" descr="C:\Users\Светлана\Desktop\ЗАГРУжаю!\2015-01-18_1622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813" y="315913"/>
            <a:ext cx="5942012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favim.ru/orig/201201/14/mechta-podarok-nadezhda-zhizn-lyubov-Favim.ru-41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9400" y="0"/>
            <a:ext cx="10033000" cy="75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9"/>
          <p:cNvSpPr>
            <a:spLocks noChangeArrowheads="1"/>
          </p:cNvSpPr>
          <p:nvPr/>
        </p:nvSpPr>
        <p:spPr bwMode="auto">
          <a:xfrm>
            <a:off x="2967038" y="5389563"/>
            <a:ext cx="76501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i="1">
                <a:solidFill>
                  <a:srgbClr val="FFFF00"/>
                </a:solidFill>
              </a:rPr>
              <a:t>BioTrEM-</a:t>
            </a:r>
            <a:r>
              <a:rPr lang="ru-RU" sz="4000" b="1" i="1">
                <a:solidFill>
                  <a:srgbClr val="FFFF00"/>
                </a:solidFill>
              </a:rPr>
              <a:t>технология -</a:t>
            </a:r>
            <a:br>
              <a:rPr lang="ru-RU" sz="4000" b="1" i="1">
                <a:solidFill>
                  <a:srgbClr val="FFFF00"/>
                </a:solidFill>
              </a:rPr>
            </a:br>
            <a:r>
              <a:rPr lang="ru-RU" sz="4000" b="1" i="1">
                <a:solidFill>
                  <a:srgbClr val="FFFF00"/>
                </a:solidFill>
              </a:rPr>
              <a:t>приборы,</a:t>
            </a:r>
          </a:p>
          <a:p>
            <a:r>
              <a:rPr lang="ru-RU" sz="4000" b="1" i="1">
                <a:solidFill>
                  <a:srgbClr val="FFFF00"/>
                </a:solidFill>
              </a:rPr>
              <a:t> которые спасают</a:t>
            </a:r>
            <a:endParaRPr lang="ru-RU" sz="4000">
              <a:solidFill>
                <a:srgbClr val="FFFF00"/>
              </a:solidFill>
            </a:endParaRPr>
          </a:p>
        </p:txBody>
      </p:sp>
      <p:pic>
        <p:nvPicPr>
          <p:cNvPr id="24580" name="Picture 6" descr="J:\В РАБОТЕ\приборы картинки\бирюзовый лицо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9161">
            <a:off x="3609975" y="1644650"/>
            <a:ext cx="1254125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J:\В РАБОТЕ\приборы картинки\Гармонизато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749451">
            <a:off x="571500" y="2190750"/>
            <a:ext cx="9921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 descr="J:\В РАБОТЕ\ДРУГИЕ ЛЕКЦИИ\фон для слайдов от С Х\Без-имени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406400"/>
            <a:ext cx="27940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5603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5604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5605" name="Picture 2" descr="F:\ФОТО Аппаратов\Регулирующи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5563" y="361950"/>
            <a:ext cx="128587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 descr="F:\ФОТО Аппаратов\Кислоро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825" y="382588"/>
            <a:ext cx="12763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4" descr="F:\ФОТО Аппаратов\1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400550"/>
            <a:ext cx="130968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5" descr="F:\ФОТО Аппаратов\compac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4213" y="0"/>
            <a:ext cx="2109787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9" descr="I:\ФОТО Аппаратов\Противовоспалитель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6463" y="2713038"/>
            <a:ext cx="12525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050" y="369888"/>
            <a:ext cx="1311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8" descr="F:\ФОТО Аппаратов\Здоровая печен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83175" y="2671763"/>
            <a:ext cx="12700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9" descr="F:\ФОТО Аппаратов\Антидиабетически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4450" y="4418013"/>
            <a:ext cx="12414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3678238" y="1557338"/>
            <a:ext cx="5087937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 sz="2800" b="1"/>
              <a:t>Cоответствует резонансным частотам структур опорно-двигательного аппарата</a:t>
            </a:r>
          </a:p>
          <a:p>
            <a:endParaRPr lang="ru-RU" sz="2800" b="1"/>
          </a:p>
          <a:p>
            <a:r>
              <a:rPr lang="ru-RU" sz="2800" b="1"/>
              <a:t>Применяется в комплексных программах профилактики и лечения заболеваний опорно-двигательного аппарата.</a:t>
            </a:r>
          </a:p>
          <a:p>
            <a:r>
              <a:rPr lang="ru-RU" sz="2000"/>
              <a:t>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7238" y="-171450"/>
            <a:ext cx="8386762" cy="1196975"/>
          </a:xfrm>
          <a:prstGeom prst="rect">
            <a:avLst/>
          </a:prstGeom>
          <a:extLst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i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Артротропный</a:t>
            </a:r>
            <a:r>
              <a:rPr lang="ru-RU" sz="4800" b="1" i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  излучатель «Здоровые суставы»</a:t>
            </a:r>
            <a:endParaRPr lang="ru-RU" sz="4800" b="1" i="1" dirty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628" name="Picture 2" descr="artrop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33353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onf-oct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308725"/>
            <a:ext cx="15716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7651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7652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7653" name="Picture 7" descr="F:\ФОТО Аппаратов\фото кулонов - новые\Новые фото кулонов -PNG\Дельфи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075" y="4876800"/>
            <a:ext cx="8334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7" descr="F:\ФОТО Аппаратов\фото кулонов - новые\Новые фото кулонов -PNG\Ви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2778125"/>
            <a:ext cx="895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14" descr="G:\ФОТО Аппаратов\фото кулонов - новые\Ак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338" y="2859088"/>
            <a:ext cx="87153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 descr="E:\ФОТО Аппаратов\фото кулонов - новые\Новые фото кулонов -PNG\омег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7425" y="520700"/>
            <a:ext cx="97313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Рисунок 17" descr="G:\ФОТО Аппаратов\фото кулонов - новые\Соло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0563" y="4821238"/>
            <a:ext cx="96678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Рисунок 18" descr="G:\ФОТО Аппаратов\фото кулонов - новые\Остеосил...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3775" y="523875"/>
            <a:ext cx="9144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Рисунок 6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8988" y="2935288"/>
            <a:ext cx="91440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6" descr="F:\ФОТО Аппаратов\фото кулонов - новые\фото кулонов -PNG\Альф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87725" y="598488"/>
            <a:ext cx="8397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28675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375" y="4240213"/>
            <a:ext cx="11557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F:\ФОТО Аппаратов\compa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996950"/>
            <a:ext cx="203517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4129088"/>
            <a:ext cx="117475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ony\Desktop\ЗАГРУЖАЮ\2015-01-10_00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482600" y="-215900"/>
            <a:ext cx="8229600" cy="1143000"/>
          </a:xfrm>
        </p:spPr>
        <p:txBody>
          <a:bodyPr/>
          <a:lstStyle/>
          <a:p>
            <a:r>
              <a:rPr lang="ru-RU" sz="4000" b="1" smtClean="0">
                <a:solidFill>
                  <a:srgbClr val="FFFF00"/>
                </a:solidFill>
              </a:rPr>
              <a:t>Фоновое воздействие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1638" y="725488"/>
            <a:ext cx="9021762" cy="4616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Если нет острой симптоматики – по 10-15 мин. в день утром и вечером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при острой симптоматике – через 15-30 минут, многократно</a:t>
            </a:r>
          </a:p>
          <a:p>
            <a:pPr>
              <a:defRPr/>
            </a:pPr>
            <a:endParaRPr lang="ru-RU" sz="2400" b="1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Фоновое излучение может использоваться как подготовительный к КВЧ метод </a:t>
            </a:r>
            <a:r>
              <a:rPr lang="ru-RU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(при тяжёлом состоянии), </a:t>
            </a:r>
          </a:p>
          <a:p>
            <a:pPr fontAlgn="auto"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так</a:t>
            </a:r>
            <a:r>
              <a:rPr lang="ru-RU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и поддерживающий между курсами КВЧ </a:t>
            </a:r>
          </a:p>
          <a:p>
            <a:pPr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ru-RU" sz="2400" b="1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ru-RU" b="1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ru-RU" b="1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9701" name="Picture 2" descr="F:\ФОТО Аппаратов\2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9338" y="4271963"/>
            <a:ext cx="1630362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Светлана\Desktop\ЗАГРУжаю!\2014-11-11_0127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488" y="1743075"/>
            <a:ext cx="7275512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 descr="I:\ФОТО Аппаратов\Инфракрас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247650"/>
            <a:ext cx="17843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100138" y="5657850"/>
            <a:ext cx="6767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rgbClr val="FF0000"/>
                </a:solidFill>
                <a:cs typeface="Times New Roman" pitchFamily="18" charset="0"/>
              </a:rPr>
              <a:t>«Здоровые суставы»</a:t>
            </a:r>
          </a:p>
          <a:p>
            <a:pPr algn="ctr" eaLnBrk="0" hangingPunct="0"/>
            <a:r>
              <a:rPr lang="ru-RU" sz="3600" b="1">
                <a:solidFill>
                  <a:srgbClr val="FF0000"/>
                </a:solidFill>
                <a:cs typeface="Times New Roman" pitchFamily="18" charset="0"/>
              </a:rPr>
              <a:t> («ФЕНИКС») + «ОСТЕОСИЛ»</a:t>
            </a:r>
            <a:endParaRPr lang="ru-RU" sz="3600">
              <a:solidFill>
                <a:srgbClr val="FF0000"/>
              </a:solidFill>
            </a:endParaRPr>
          </a:p>
        </p:txBody>
      </p:sp>
      <p:pic>
        <p:nvPicPr>
          <p:cNvPr id="31747" name="Picture 2" descr="C:\Users\Светлана\Desktop\ЗАГРУжаю!\2015-01-18_1557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307975"/>
            <a:ext cx="42862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2062163"/>
            <a:ext cx="9144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спазмолитический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 противовоспалительный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 противоотёчный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 обезболивающий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восстановление кровообращения в костях, суставах, связках, мышцах, позвоночнике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восстанавливает обменные  процессы в тканях опорно-двигательного аппарата </a:t>
            </a:r>
          </a:p>
          <a:p>
            <a:pPr>
              <a:buClr>
                <a:srgbClr val="FF0000"/>
              </a:buClr>
              <a:buFont typeface="Arial" charset="0"/>
              <a:buChar char="☻"/>
            </a:pPr>
            <a:r>
              <a:rPr lang="ru-RU" sz="2800" b="1"/>
              <a:t>ускорение восстановления структуры костной ткани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68313" y="260350"/>
            <a:ext cx="83518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Эффекты «ПАРЫ»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endParaRPr lang="ru-RU" sz="1600" b="1" dirty="0">
              <a:solidFill>
                <a:srgbClr val="0731E3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0731E3"/>
                </a:solidFill>
                <a:latin typeface="Arial" pitchFamily="34" charset="0"/>
                <a:cs typeface="Arial" pitchFamily="34" charset="0"/>
              </a:rPr>
              <a:t>«ЗДОРОВЫЕ СУСТАВЫ» + «ОСТЕОСИЛ» </a:t>
            </a:r>
          </a:p>
          <a:p>
            <a:pPr algn="ctr"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 descr="H:\Биология презентации\переделать\на конкурс человек\poolleaf копи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2365375"/>
            <a:ext cx="34290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H:\Биология презентации\переделать\на конкурс человек\Рисунок1 копи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2428875"/>
            <a:ext cx="1643062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7"/>
          <p:cNvSpPr txBox="1">
            <a:spLocks noChangeArrowheads="1"/>
          </p:cNvSpPr>
          <p:nvPr/>
        </p:nvSpPr>
        <p:spPr bwMode="auto">
          <a:xfrm flipH="1">
            <a:off x="214313" y="0"/>
            <a:ext cx="8715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latin typeface="Monotype Corsiva" pitchFamily="66" charset="0"/>
              </a:rPr>
              <a:t>Структурная часть </a:t>
            </a:r>
          </a:p>
          <a:p>
            <a:pPr algn="ctr"/>
            <a:r>
              <a:rPr lang="ru-RU" sz="4800" b="1">
                <a:latin typeface="Monotype Corsiva" pitchFamily="66" charset="0"/>
              </a:rPr>
              <a:t>опорно-двигательной системы</a:t>
            </a:r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0" y="5702300"/>
            <a:ext cx="1579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Активная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5286375" y="5786438"/>
            <a:ext cx="1693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Пассивная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3643313" y="1428750"/>
            <a:ext cx="928688" cy="9286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572000" y="1428750"/>
            <a:ext cx="3286125" cy="9286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8"/>
          <p:cNvSpPr txBox="1">
            <a:spLocks noChangeArrowheads="1"/>
          </p:cNvSpPr>
          <p:nvPr/>
        </p:nvSpPr>
        <p:spPr bwMode="auto">
          <a:xfrm>
            <a:off x="1884363" y="6396038"/>
            <a:ext cx="1084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мышцы</a:t>
            </a:r>
          </a:p>
        </p:txBody>
      </p:sp>
      <p:sp>
        <p:nvSpPr>
          <p:cNvPr id="6155" name="TextBox 8"/>
          <p:cNvSpPr txBox="1">
            <a:spLocks noChangeArrowheads="1"/>
          </p:cNvSpPr>
          <p:nvPr/>
        </p:nvSpPr>
        <p:spPr bwMode="auto">
          <a:xfrm>
            <a:off x="7394575" y="6488113"/>
            <a:ext cx="938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скелет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79388" y="260350"/>
            <a:ext cx="87852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 При хронических состояниях излучателем «АРТРОТРОПНЫЙ» проводится соответствующий базовый курс «4 возраста» или программа, согласно имеющейся патологии. </a:t>
            </a:r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358775" y="3284538"/>
            <a:ext cx="8785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Одновременно  с помощью  кулона здоровья  «ОСТЕОСИЛ» с первого же дня проводится воздействие на актуальные зоны (при наличии соответствующей симптоматики)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Users\Светлана\Desktop\ЗАГРУжаю!\2015-01-28_1221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1350" y="0"/>
            <a:ext cx="10212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9069">
            <a:off x="3919538" y="2344738"/>
            <a:ext cx="752475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00" y="1231900"/>
            <a:ext cx="11684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F:\ФОТО Аппаратов\compac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8825" y="2900363"/>
            <a:ext cx="203517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19" descr="I:\ФОТО Аппаратов\Противовоспалитель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16413"/>
            <a:ext cx="117157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57163" y="701675"/>
            <a:ext cx="87852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 </a:t>
            </a:r>
            <a:r>
              <a:rPr lang="ru-RU" sz="3200" b="1" i="1"/>
              <a:t>При острых симптомах</a:t>
            </a:r>
            <a:r>
              <a:rPr lang="ru-RU" sz="3200" b="1"/>
              <a:t> (воспаление, боль, травма) возможно воздействие на соответствующую зону с помощью излучателя «АРТРОТРОПНЫЙ», а далее – воздействие в течение 15 минут на эту же зону с помощью кулона здоровья «ОСТЕОСИЛ».</a:t>
            </a:r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Светлана\Desktop\ЗАГРУжаю!\2015-01-18_1612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25400"/>
            <a:ext cx="7350125" cy="65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225909">
            <a:off x="4206875" y="3108325"/>
            <a:ext cx="387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225909">
            <a:off x="4204494" y="3653632"/>
            <a:ext cx="3873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0" y="727075"/>
            <a:ext cx="87852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Обязательно надо воздействовать на самую болезненную точку в фоновом режиме, а также на сегмент выше и ниже.</a:t>
            </a:r>
          </a:p>
          <a:p>
            <a:pPr algn="ctr"/>
            <a:endParaRPr lang="ru-RU" sz="3200" b="1"/>
          </a:p>
          <a:p>
            <a:pPr algn="ctr"/>
            <a:r>
              <a:rPr lang="ru-RU" sz="3200" b="1"/>
              <a:t> На эти же зоны следует ставить и Кулон Здоровья «Остеосил». </a:t>
            </a:r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5" descr="зона пуль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363" y="3495675"/>
            <a:ext cx="2195512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14" descr="подколенная ям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974725"/>
            <a:ext cx="14065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1" descr="ладонь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747713"/>
            <a:ext cx="19907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18" descr="локтевая ям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9763" y="3586163"/>
            <a:ext cx="133667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>
                <a:latin typeface="Cambria" pitchFamily="18" charset="0"/>
                <a:cs typeface="Times New Roman" pitchFamily="18" charset="0"/>
              </a:rPr>
              <a:t>    </a:t>
            </a:r>
            <a:endParaRPr lang="ru-RU"/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>
                <a:latin typeface="Cambria" pitchFamily="18" charset="0"/>
                <a:cs typeface="Times New Roman" pitchFamily="18" charset="0"/>
              </a:rPr>
              <a:t>           </a:t>
            </a:r>
            <a:endParaRPr lang="ru-RU"/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>
                <a:latin typeface="Cambria" pitchFamily="18" charset="0"/>
                <a:cs typeface="Times New Roman" pitchFamily="18" charset="0"/>
              </a:rPr>
              <a:t>         </a:t>
            </a:r>
            <a:endParaRPr lang="ru-RU"/>
          </a:p>
        </p:txBody>
      </p:sp>
      <p:sp>
        <p:nvSpPr>
          <p:cNvPr id="38921" name="Rectangle 10"/>
          <p:cNvSpPr>
            <a:spLocks noChangeArrowheads="1"/>
          </p:cNvSpPr>
          <p:nvPr/>
        </p:nvSpPr>
        <p:spPr bwMode="auto">
          <a:xfrm>
            <a:off x="0" y="3629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>
                <a:latin typeface="Cambria" pitchFamily="18" charset="0"/>
                <a:cs typeface="Times New Roman" pitchFamily="18" charset="0"/>
              </a:rPr>
              <a:t>            </a:t>
            </a:r>
            <a:endParaRPr lang="ru-RU"/>
          </a:p>
        </p:txBody>
      </p:sp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9939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9940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39941" name="Picture 2" descr="H:\Загружаю!\2014-12-09_0230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563" y="0"/>
            <a:ext cx="10091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6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5175" y="1589088"/>
            <a:ext cx="174783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 descr="E:\ФОТО Аппаратов\фото кулонов - новые\Новые фото кулонов -PNG\омег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6388" y="1543050"/>
            <a:ext cx="1614487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0963" name="Picture 2" descr="C:\Users\Светлана\Desktop\ЗАГРУжаю!\2014-11-11_0537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7" descr="F:\ФОТО Аппаратов\фото кулонов - новые\Новые фото кулонов -PNG\Ви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4113" y="652463"/>
            <a:ext cx="98901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8" descr="F:\ФОТО Аппаратов\Здоровая печен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5075" y="2066925"/>
            <a:ext cx="12747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P7 - сле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9988" y="706438"/>
            <a:ext cx="1624012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Прямоугольник 10"/>
          <p:cNvSpPr>
            <a:spLocks noChangeArrowheads="1"/>
          </p:cNvSpPr>
          <p:nvPr/>
        </p:nvSpPr>
        <p:spPr bwMode="auto">
          <a:xfrm>
            <a:off x="7175500" y="2884488"/>
            <a:ext cx="1968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Зона 57 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(Р7)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41987" name="Picture 2" descr="C:\Users\Светлана\Desktop\ЗАГРУжаю!\2015-02-12_003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3" y="576263"/>
            <a:ext cx="7629525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92D050"/>
              </a:solidFill>
            </a:endParaRPr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92D050"/>
              </a:solidFill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3015" name="Picture 8" descr="V20 - сл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913" y="1733550"/>
            <a:ext cx="2082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Прямоугольник 7"/>
          <p:cNvSpPr>
            <a:spLocks noChangeArrowheads="1"/>
          </p:cNvSpPr>
          <p:nvPr/>
        </p:nvSpPr>
        <p:spPr bwMode="auto">
          <a:xfrm>
            <a:off x="-204788" y="0"/>
            <a:ext cx="914400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FF"/>
                </a:solidFill>
              </a:rPr>
              <a:t>При переломах, </a:t>
            </a:r>
          </a:p>
          <a:p>
            <a:pPr algn="ctr"/>
            <a:r>
              <a:rPr lang="ru-RU" sz="4400" b="1">
                <a:solidFill>
                  <a:srgbClr val="0000FF"/>
                </a:solidFill>
              </a:rPr>
              <a:t>при уплотнениях в мышцах</a:t>
            </a:r>
          </a:p>
        </p:txBody>
      </p:sp>
      <p:pic>
        <p:nvPicPr>
          <p:cNvPr id="43017" name="Picture 10" descr="E:\РИСУНКИ1 - 27.10.13\VEKTOR8\перелом поз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6013" y="1570038"/>
            <a:ext cx="267335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Прямоугольник 10"/>
          <p:cNvSpPr>
            <a:spLocks noChangeArrowheads="1"/>
          </p:cNvSpPr>
          <p:nvPr/>
        </p:nvSpPr>
        <p:spPr bwMode="auto">
          <a:xfrm>
            <a:off x="-646113" y="4683125"/>
            <a:ext cx="4305301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76  </a:t>
            </a:r>
          </a:p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(</a:t>
            </a:r>
            <a:r>
              <a:rPr lang="en-US" altLang="ru-RU" sz="2800" b="1">
                <a:solidFill>
                  <a:srgbClr val="000099"/>
                </a:solidFill>
                <a:latin typeface="Verdana" pitchFamily="34" charset="0"/>
              </a:rPr>
              <a:t>V</a:t>
            </a:r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20) </a:t>
            </a:r>
          </a:p>
        </p:txBody>
      </p:sp>
      <p:pic>
        <p:nvPicPr>
          <p:cNvPr id="43019" name="Picture 4" descr="Rp4 - сле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1213" y="1833563"/>
            <a:ext cx="237172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Прямоугольник 12"/>
          <p:cNvSpPr>
            <a:spLocks noChangeArrowheads="1"/>
          </p:cNvSpPr>
          <p:nvPr/>
        </p:nvSpPr>
        <p:spPr bwMode="auto">
          <a:xfrm>
            <a:off x="2470150" y="4471988"/>
            <a:ext cx="4305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41  </a:t>
            </a:r>
          </a:p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(</a:t>
            </a:r>
            <a:r>
              <a:rPr lang="en-US" altLang="ru-RU" sz="2800" b="1">
                <a:solidFill>
                  <a:srgbClr val="000099"/>
                </a:solidFill>
                <a:latin typeface="Verdana" pitchFamily="34" charset="0"/>
              </a:rPr>
              <a:t>Rp4</a:t>
            </a:r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) </a:t>
            </a:r>
          </a:p>
        </p:txBody>
      </p:sp>
      <p:sp>
        <p:nvSpPr>
          <p:cNvPr id="43021" name="Прямоугольник 13"/>
          <p:cNvSpPr>
            <a:spLocks noChangeArrowheads="1"/>
          </p:cNvSpPr>
          <p:nvPr/>
        </p:nvSpPr>
        <p:spPr bwMode="auto">
          <a:xfrm>
            <a:off x="3173413" y="5651500"/>
            <a:ext cx="43053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latin typeface="Verdana" pitchFamily="34" charset="0"/>
              </a:rPr>
              <a:t>Обмен кальция, фосфора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http://plaintext.ru/spb/images/IMG_3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85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44035" name="Picture 2" descr="C:\Users\Светлана\Desktop\ЗАГРУжаю!\2015-01-18_1555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463" y="1643063"/>
            <a:ext cx="4208462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0" y="368300"/>
            <a:ext cx="9144000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 </a:t>
            </a:r>
            <a:r>
              <a:rPr lang="ru-RU" sz="3200" b="1" i="1"/>
              <a:t>При травме</a:t>
            </a:r>
            <a:r>
              <a:rPr lang="ru-RU" sz="3200" b="1"/>
              <a:t> (ушибах, растяжениях, переломах) следует воздействовать  излучателем «АРТРОТРОПНЫЙ»  на зону максимальной болезненности как можно быстрее. </a:t>
            </a:r>
          </a:p>
          <a:p>
            <a:pPr algn="ctr"/>
            <a:endParaRPr lang="ru-RU" sz="3200" b="1"/>
          </a:p>
          <a:p>
            <a:pPr algn="ctr"/>
            <a:r>
              <a:rPr lang="ru-RU" sz="3200" b="1"/>
              <a:t>Воздействие на пострадавшую зону осуществлять  3-4  раза в сутки. Между активным КВЧ-воздействием можно проводить воздействие с помощью кулона здоровья «ОСТЕОСИЛ»</a:t>
            </a:r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6083" name="Прямоугольник 1"/>
          <p:cNvSpPr>
            <a:spLocks noChangeArrowheads="1"/>
          </p:cNvSpPr>
          <p:nvPr/>
        </p:nvSpPr>
        <p:spPr bwMode="auto">
          <a:xfrm>
            <a:off x="3089275" y="0"/>
            <a:ext cx="60547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Реабилитация  </a:t>
            </a:r>
            <a:endParaRPr lang="ru-RU" sz="3200">
              <a:solidFill>
                <a:srgbClr val="FF0000"/>
              </a:solidFill>
            </a:endParaRPr>
          </a:p>
          <a:p>
            <a:r>
              <a:rPr lang="ru-RU" sz="3200" b="1">
                <a:solidFill>
                  <a:srgbClr val="FF0000"/>
                </a:solidFill>
              </a:rPr>
              <a:t>ЗОНА</a:t>
            </a:r>
            <a:r>
              <a:rPr lang="en-US" sz="4800" b="1">
                <a:solidFill>
                  <a:srgbClr val="FF0000"/>
                </a:solidFill>
              </a:rPr>
              <a:t> </a:t>
            </a:r>
            <a:r>
              <a:rPr lang="ru-RU" sz="4800" b="1">
                <a:solidFill>
                  <a:srgbClr val="FF0000"/>
                </a:solidFill>
              </a:rPr>
              <a:t>1</a:t>
            </a:r>
            <a:r>
              <a:rPr lang="en-US" sz="4800" b="1">
                <a:solidFill>
                  <a:srgbClr val="FF0000"/>
                </a:solidFill>
              </a:rPr>
              <a:t>3  </a:t>
            </a:r>
            <a:r>
              <a:rPr lang="en-US" sz="3200" b="1">
                <a:solidFill>
                  <a:srgbClr val="FF0000"/>
                </a:solidFill>
              </a:rPr>
              <a:t>VB</a:t>
            </a:r>
            <a:r>
              <a:rPr lang="ru-RU" sz="3200" b="1">
                <a:solidFill>
                  <a:srgbClr val="FF0000"/>
                </a:solidFill>
              </a:rPr>
              <a:t>34</a:t>
            </a:r>
          </a:p>
          <a:p>
            <a:r>
              <a:rPr lang="ru-RU" sz="3200" b="1">
                <a:solidFill>
                  <a:srgbClr val="FF0000"/>
                </a:solidFill>
              </a:rPr>
              <a:t>ЗОНА</a:t>
            </a:r>
            <a:r>
              <a:rPr lang="en-US" sz="4800" b="1">
                <a:solidFill>
                  <a:srgbClr val="FF0000"/>
                </a:solidFill>
              </a:rPr>
              <a:t> 3  </a:t>
            </a:r>
            <a:r>
              <a:rPr lang="en-US" sz="3200" b="1">
                <a:solidFill>
                  <a:srgbClr val="FF0000"/>
                </a:solidFill>
              </a:rPr>
              <a:t>F</a:t>
            </a:r>
            <a:r>
              <a:rPr lang="ru-RU" sz="3200" b="1">
                <a:solidFill>
                  <a:srgbClr val="FF0000"/>
                </a:solidFill>
              </a:rPr>
              <a:t>3</a:t>
            </a:r>
          </a:p>
          <a:p>
            <a:r>
              <a:rPr lang="en-US" sz="3200">
                <a:solidFill>
                  <a:srgbClr val="FF0000"/>
                </a:solidFill>
              </a:rPr>
              <a:t>   </a:t>
            </a:r>
            <a:r>
              <a:rPr lang="ru-RU" sz="3200">
                <a:solidFill>
                  <a:srgbClr val="FF0000"/>
                </a:solidFill>
              </a:rPr>
              <a:t>реабилитация после </a:t>
            </a:r>
            <a:r>
              <a:rPr lang="en-US" sz="3200">
                <a:solidFill>
                  <a:srgbClr val="FF0000"/>
                </a:solidFill>
              </a:rPr>
              <a:t>    </a:t>
            </a:r>
            <a:r>
              <a:rPr lang="ru-RU" sz="3200">
                <a:solidFill>
                  <a:srgbClr val="FF0000"/>
                </a:solidFill>
              </a:rPr>
              <a:t>обездвиживания</a:t>
            </a:r>
            <a:endParaRPr lang="en-US" sz="3200">
              <a:solidFill>
                <a:srgbClr val="FF0000"/>
              </a:solidFill>
            </a:endParaRPr>
          </a:p>
          <a:p>
            <a:endParaRPr lang="ru-RU" sz="3200">
              <a:solidFill>
                <a:srgbClr val="FF0000"/>
              </a:solidFill>
            </a:endParaRPr>
          </a:p>
          <a:p>
            <a:endParaRPr lang="ru-RU" sz="3200" b="1">
              <a:solidFill>
                <a:srgbClr val="FF0000"/>
              </a:solidFill>
            </a:endParaRPr>
          </a:p>
          <a:p>
            <a:endParaRPr lang="ru-RU" sz="3200" b="1">
              <a:solidFill>
                <a:srgbClr val="FF0000"/>
              </a:solidFill>
            </a:endParaRPr>
          </a:p>
          <a:p>
            <a:r>
              <a:rPr lang="ru-RU" sz="3200" b="1">
                <a:solidFill>
                  <a:srgbClr val="FF0000"/>
                </a:solidFill>
              </a:rPr>
              <a:t> </a:t>
            </a:r>
            <a:endParaRPr lang="ru-RU" sz="2800" b="1">
              <a:solidFill>
                <a:srgbClr val="FF0000"/>
              </a:solidFill>
            </a:endParaRPr>
          </a:p>
        </p:txBody>
      </p:sp>
      <p:pic>
        <p:nvPicPr>
          <p:cNvPr id="46084" name="Picture 7" descr="E:\РИСУНКИ1 - 27.10.13\VEKTOR8\обездвижива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0" y="3730625"/>
            <a:ext cx="53340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G:\ЗОНЫ-ТОЧКИ1- отформатированный фон - 11.09.12\F-VB\F\F3\F3 - спра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3089275"/>
            <a:ext cx="1597025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3" descr="G:\ЗОНЫ-ТОЧКИ1- отформатированный фон - 11.09.12\F-VB\VB\VB34\VB34-сле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13" y="0"/>
            <a:ext cx="2176462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7108" name="Прямоугольник 1"/>
          <p:cNvSpPr>
            <a:spLocks noChangeArrowheads="1"/>
          </p:cNvSpPr>
          <p:nvPr/>
        </p:nvSpPr>
        <p:spPr bwMode="auto">
          <a:xfrm>
            <a:off x="2547938" y="0"/>
            <a:ext cx="65960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00CC"/>
                </a:solidFill>
              </a:rPr>
              <a:t>зона </a:t>
            </a:r>
            <a:r>
              <a:rPr lang="ru-RU" sz="4800" b="1">
                <a:solidFill>
                  <a:srgbClr val="0000CC"/>
                </a:solidFill>
              </a:rPr>
              <a:t>43</a:t>
            </a:r>
            <a:r>
              <a:rPr lang="ru-RU" sz="3200" b="1">
                <a:solidFill>
                  <a:srgbClr val="0000CC"/>
                </a:solidFill>
              </a:rPr>
              <a:t> (Rp9)</a:t>
            </a:r>
            <a:r>
              <a:rPr lang="en-US" sz="3200" b="1">
                <a:solidFill>
                  <a:srgbClr val="0000CC"/>
                </a:solidFill>
              </a:rPr>
              <a:t>,</a:t>
            </a:r>
            <a:r>
              <a:rPr lang="ru-RU" sz="3200" b="1">
                <a:solidFill>
                  <a:srgbClr val="0000CC"/>
                </a:solidFill>
              </a:rPr>
              <a:t> зона </a:t>
            </a:r>
            <a:r>
              <a:rPr lang="ru-RU" sz="4800" b="1">
                <a:solidFill>
                  <a:srgbClr val="0000CC"/>
                </a:solidFill>
              </a:rPr>
              <a:t>70</a:t>
            </a:r>
            <a:r>
              <a:rPr lang="ru-RU" sz="3200" b="1">
                <a:solidFill>
                  <a:srgbClr val="0000CC"/>
                </a:solidFill>
              </a:rPr>
              <a:t> (R10)</a:t>
            </a:r>
            <a:endParaRPr lang="en-US" sz="3200" b="1">
              <a:solidFill>
                <a:srgbClr val="0000CC"/>
              </a:solidFill>
            </a:endParaRPr>
          </a:p>
          <a:p>
            <a:r>
              <a:rPr lang="ru-RU" sz="3200" b="1">
                <a:solidFill>
                  <a:srgbClr val="0000CC"/>
                </a:solidFill>
              </a:rPr>
              <a:t>зона </a:t>
            </a:r>
            <a:r>
              <a:rPr lang="ru-RU" sz="4800" b="1">
                <a:solidFill>
                  <a:srgbClr val="0000CC"/>
                </a:solidFill>
              </a:rPr>
              <a:t>4</a:t>
            </a:r>
            <a:r>
              <a:rPr lang="ru-RU" sz="3200" b="1">
                <a:solidFill>
                  <a:srgbClr val="0000CC"/>
                </a:solidFill>
              </a:rPr>
              <a:t> (</a:t>
            </a:r>
            <a:r>
              <a:rPr lang="en-US" sz="3600" b="1">
                <a:solidFill>
                  <a:srgbClr val="0000CC"/>
                </a:solidFill>
              </a:rPr>
              <a:t>F8</a:t>
            </a:r>
            <a:r>
              <a:rPr lang="ru-RU" sz="3600" b="1">
                <a:solidFill>
                  <a:srgbClr val="0000CC"/>
                </a:solidFill>
              </a:rPr>
              <a:t>)</a:t>
            </a:r>
            <a:r>
              <a:rPr lang="ru-RU" sz="4000" b="1">
                <a:solidFill>
                  <a:srgbClr val="0000CC"/>
                </a:solidFill>
              </a:rPr>
              <a:t> </a:t>
            </a:r>
            <a:endParaRPr lang="en-US" sz="4000" b="1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r>
              <a:rPr lang="ru-RU" sz="3200" b="1">
                <a:solidFill>
                  <a:srgbClr val="0000CC"/>
                </a:solidFill>
              </a:rPr>
              <a:t>восстановление метаболизма костной ткани  </a:t>
            </a:r>
          </a:p>
          <a:p>
            <a:r>
              <a:rPr lang="ru-RU" sz="3200" b="1">
                <a:solidFill>
                  <a:srgbClr val="0000CC"/>
                </a:solidFill>
              </a:rPr>
              <a:t>- боли в пояснице </a:t>
            </a:r>
            <a:endParaRPr lang="ru-RU" sz="2800" b="1">
              <a:solidFill>
                <a:srgbClr val="0000CC"/>
              </a:solidFill>
            </a:endParaRPr>
          </a:p>
        </p:txBody>
      </p:sp>
      <p:pic>
        <p:nvPicPr>
          <p:cNvPr id="47109" name="Picture 7" descr="R10 - спра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363" y="3213100"/>
            <a:ext cx="2081212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Rp9 - спра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25713"/>
            <a:ext cx="22669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 descr="F8 - спра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0150" y="3346450"/>
            <a:ext cx="18065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8132" name="Picture 5" descr="TR10  - спра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913"/>
            <a:ext cx="18351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Прямоугольник 1"/>
          <p:cNvSpPr>
            <a:spLocks noChangeArrowheads="1"/>
          </p:cNvSpPr>
          <p:nvPr/>
        </p:nvSpPr>
        <p:spPr bwMode="auto">
          <a:xfrm>
            <a:off x="3995738" y="0"/>
            <a:ext cx="3648075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ZONA</a:t>
            </a:r>
            <a:r>
              <a:rPr lang="en-US" sz="4800" b="1">
                <a:solidFill>
                  <a:srgbClr val="FF0000"/>
                </a:solidFill>
              </a:rPr>
              <a:t> 35</a:t>
            </a:r>
          </a:p>
          <a:p>
            <a:endParaRPr lang="en-US" sz="4800" b="1">
              <a:solidFill>
                <a:srgbClr val="FFFF00"/>
              </a:solidFill>
            </a:endParaRPr>
          </a:p>
          <a:p>
            <a:r>
              <a:rPr lang="ru-RU" sz="6000" b="1">
                <a:solidFill>
                  <a:schemeClr val="bg1"/>
                </a:solidFill>
              </a:rPr>
              <a:t> </a:t>
            </a:r>
            <a:r>
              <a:rPr lang="en-US" sz="4000" b="1">
                <a:solidFill>
                  <a:srgbClr val="FFFF00"/>
                </a:solidFill>
              </a:rPr>
              <a:t>TR</a:t>
            </a:r>
            <a:r>
              <a:rPr lang="ru-RU" sz="4000" b="1">
                <a:solidFill>
                  <a:srgbClr val="FFFF00"/>
                </a:solidFill>
              </a:rPr>
              <a:t> 1</a:t>
            </a:r>
            <a:r>
              <a:rPr lang="en-US" sz="4000" b="1">
                <a:solidFill>
                  <a:srgbClr val="FFFF00"/>
                </a:solidFill>
              </a:rPr>
              <a:t>0</a:t>
            </a:r>
            <a:endParaRPr lang="ru-RU" sz="4000" b="1">
              <a:solidFill>
                <a:srgbClr val="FFFF00"/>
              </a:solidFill>
            </a:endParaRPr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6600" b="1"/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2800" b="1">
              <a:solidFill>
                <a:srgbClr val="FFFF00"/>
              </a:solidFill>
            </a:endParaRPr>
          </a:p>
        </p:txBody>
      </p:sp>
      <p:sp>
        <p:nvSpPr>
          <p:cNvPr id="48134" name="Прямоугольник 4"/>
          <p:cNvSpPr>
            <a:spLocks noChangeArrowheads="1"/>
          </p:cNvSpPr>
          <p:nvPr/>
        </p:nvSpPr>
        <p:spPr bwMode="auto">
          <a:xfrm>
            <a:off x="0" y="47244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FF"/>
                </a:solidFill>
              </a:rPr>
              <a:t>остеопороз, медленная консолидация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71500" y="5572125"/>
            <a:ext cx="8229600" cy="128587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00125"/>
            <a:ext cx="9144000" cy="4929188"/>
          </a:xfrm>
          <a:prstGeom prst="rect">
            <a:avLst/>
          </a:prstGeom>
        </p:spPr>
        <p:txBody>
          <a:bodyPr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endParaRPr lang="ru-RU" sz="96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9157" name="Picture 7" descr="P5 - сл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463"/>
            <a:ext cx="321945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Прямоугольник 1"/>
          <p:cNvSpPr>
            <a:spLocks noChangeArrowheads="1"/>
          </p:cNvSpPr>
          <p:nvPr/>
        </p:nvSpPr>
        <p:spPr bwMode="auto">
          <a:xfrm>
            <a:off x="5286375" y="428625"/>
            <a:ext cx="3648075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66"/>
                </a:solidFill>
              </a:rPr>
              <a:t>ZONA</a:t>
            </a:r>
            <a:r>
              <a:rPr lang="en-US" sz="4800" b="1">
                <a:solidFill>
                  <a:srgbClr val="FF0066"/>
                </a:solidFill>
              </a:rPr>
              <a:t> 56</a:t>
            </a:r>
          </a:p>
          <a:p>
            <a:endParaRPr lang="en-US" sz="4800" b="1">
              <a:solidFill>
                <a:srgbClr val="FFFF00"/>
              </a:solidFill>
            </a:endParaRPr>
          </a:p>
          <a:p>
            <a:r>
              <a:rPr lang="ru-RU" sz="6000" b="1">
                <a:solidFill>
                  <a:schemeClr val="bg1"/>
                </a:solidFill>
              </a:rPr>
              <a:t> </a:t>
            </a:r>
            <a:r>
              <a:rPr lang="ru-RU" sz="4000" b="1">
                <a:solidFill>
                  <a:srgbClr val="FFFF00"/>
                </a:solidFill>
              </a:rPr>
              <a:t>Р </a:t>
            </a:r>
            <a:r>
              <a:rPr lang="en-US" sz="4000" b="1">
                <a:solidFill>
                  <a:srgbClr val="FFFF00"/>
                </a:solidFill>
              </a:rPr>
              <a:t>5</a:t>
            </a:r>
            <a:endParaRPr lang="ru-RU" sz="4000" b="1">
              <a:solidFill>
                <a:srgbClr val="FFFF00"/>
              </a:solidFill>
            </a:endParaRPr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6600" b="1"/>
          </a:p>
          <a:p>
            <a:endParaRPr lang="ru-RU" sz="6600" b="1">
              <a:solidFill>
                <a:srgbClr val="FFFF00"/>
              </a:solidFill>
            </a:endParaRPr>
          </a:p>
          <a:p>
            <a:endParaRPr lang="ru-RU" sz="2800" b="1">
              <a:solidFill>
                <a:srgbClr val="FFFF00"/>
              </a:solidFill>
            </a:endParaRPr>
          </a:p>
        </p:txBody>
      </p:sp>
      <p:sp>
        <p:nvSpPr>
          <p:cNvPr id="49159" name="Прямоугольник 4"/>
          <p:cNvSpPr>
            <a:spLocks noChangeArrowheads="1"/>
          </p:cNvSpPr>
          <p:nvPr/>
        </p:nvSpPr>
        <p:spPr bwMode="auto">
          <a:xfrm>
            <a:off x="0" y="47244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FF"/>
                </a:solidFill>
              </a:rPr>
              <a:t>При гематомах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71500" y="5572125"/>
            <a:ext cx="8229600" cy="128587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00125"/>
            <a:ext cx="9144000" cy="4929188"/>
          </a:xfrm>
          <a:prstGeom prst="rect">
            <a:avLst/>
          </a:prstGeom>
        </p:spPr>
        <p:txBody>
          <a:bodyPr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endParaRPr lang="ru-RU" sz="9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0181" name="Picture 4" descr="V 60 - спра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9250" y="1335088"/>
            <a:ext cx="157797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2" descr="V12  - сле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" y="1581150"/>
            <a:ext cx="18573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Прямоугольник 1"/>
          <p:cNvSpPr>
            <a:spLocks noChangeArrowheads="1"/>
          </p:cNvSpPr>
          <p:nvPr/>
        </p:nvSpPr>
        <p:spPr bwMode="auto">
          <a:xfrm>
            <a:off x="785813" y="0"/>
            <a:ext cx="2182812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зона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7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5</a:t>
            </a:r>
            <a:r>
              <a:rPr lang="ru-RU" sz="40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latin typeface="Verdana" pitchFamily="34" charset="0"/>
              </a:rPr>
              <a:t>(V12)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6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  <a:p>
            <a:pPr marL="0" lvl="1">
              <a:defRPr/>
            </a:pP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  <a:p>
            <a:pPr marL="0" lvl="1">
              <a:defRPr/>
            </a:pP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800" name="Прямоугольник 1"/>
          <p:cNvSpPr>
            <a:spLocks noChangeArrowheads="1"/>
          </p:cNvSpPr>
          <p:nvPr/>
        </p:nvSpPr>
        <p:spPr bwMode="auto">
          <a:xfrm>
            <a:off x="6086475" y="0"/>
            <a:ext cx="38354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зона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80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ru-RU" sz="2800" b="1" dirty="0">
                <a:solidFill>
                  <a:srgbClr val="000099"/>
                </a:solidFill>
                <a:latin typeface="Verdana" pitchFamily="34" charset="0"/>
              </a:rPr>
              <a:t>(V</a:t>
            </a:r>
            <a:r>
              <a:rPr lang="en-US" sz="2800" b="1" dirty="0">
                <a:solidFill>
                  <a:srgbClr val="000099"/>
                </a:solidFill>
                <a:latin typeface="Verdana" pitchFamily="34" charset="0"/>
              </a:rPr>
              <a:t>60</a:t>
            </a:r>
            <a:r>
              <a:rPr lang="ru-RU" sz="2800" b="1" dirty="0">
                <a:solidFill>
                  <a:srgbClr val="000099"/>
                </a:solidFill>
                <a:latin typeface="Verdana" pitchFamily="34" charset="0"/>
              </a:rPr>
              <a:t>)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6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  <a:p>
            <a:pPr marL="0" lvl="1">
              <a:defRPr/>
            </a:pP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  <a:p>
            <a:pPr marL="0" lvl="1">
              <a:defRPr/>
            </a:pPr>
            <a:endParaRPr lang="ru-RU" sz="6000" b="1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0185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7463" y="989013"/>
            <a:ext cx="9556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925" y="2303463"/>
            <a:ext cx="1309688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Прямоугольник 10"/>
          <p:cNvSpPr>
            <a:spLocks noChangeArrowheads="1"/>
          </p:cNvSpPr>
          <p:nvPr/>
        </p:nvSpPr>
        <p:spPr bwMode="auto">
          <a:xfrm>
            <a:off x="0" y="4872038"/>
            <a:ext cx="3689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Verdana" pitchFamily="34" charset="0"/>
              </a:rPr>
              <a:t>отвечает за костную ткань, за обмен кальция</a:t>
            </a:r>
          </a:p>
        </p:txBody>
      </p:sp>
      <p:sp>
        <p:nvSpPr>
          <p:cNvPr id="50188" name="Прямоугольник 11"/>
          <p:cNvSpPr>
            <a:spLocks noChangeArrowheads="1"/>
          </p:cNvSpPr>
          <p:nvPr/>
        </p:nvSpPr>
        <p:spPr bwMode="auto">
          <a:xfrm>
            <a:off x="5454650" y="4913313"/>
            <a:ext cx="368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Verdana" pitchFamily="34" charset="0"/>
              </a:rPr>
              <a:t>отвечает за микроциркуляцию, </a:t>
            </a:r>
          </a:p>
          <a:p>
            <a:r>
              <a:rPr lang="ru-RU" b="1">
                <a:latin typeface="Verdana" pitchFamily="34" charset="0"/>
              </a:rPr>
              <a:t>имеет обезболивающий эффект</a:t>
            </a:r>
          </a:p>
        </p:txBody>
      </p:sp>
      <p:pic>
        <p:nvPicPr>
          <p:cNvPr id="50189" name="Picture 3" descr="E:\ФОТО Аппаратов\фото кулонов - новые\Новые фото кулонов -PNG\омег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2100" y="1908175"/>
            <a:ext cx="97313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Позвоночник</a:t>
            </a:r>
            <a:br>
              <a:rPr lang="ru-RU" smtClean="0"/>
            </a:br>
            <a:r>
              <a:rPr lang="ru-RU" smtClean="0"/>
              <a:t> </a:t>
            </a:r>
            <a:r>
              <a:rPr lang="ru-RU" sz="4000" smtClean="0"/>
              <a:t>при ходьбе</a:t>
            </a: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3150" y="2214563"/>
            <a:ext cx="388302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2322513"/>
            <a:ext cx="3900488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Прямоугольник 4"/>
          <p:cNvSpPr>
            <a:spLocks noChangeArrowheads="1"/>
          </p:cNvSpPr>
          <p:nvPr/>
        </p:nvSpPr>
        <p:spPr bwMode="auto">
          <a:xfrm>
            <a:off x="1873250" y="1328738"/>
            <a:ext cx="6080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Светлана\Desktop\ЗАГРУжаю!\2015-01-28_1235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950" y="1855788"/>
            <a:ext cx="400526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53251" name="Picture 2" descr="C:\Users\Светлана\Desktop\ЗАГРУжаю!\2015-01-18_1541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700" y="1549400"/>
            <a:ext cx="28971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3786188" y="412750"/>
            <a:ext cx="51435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i="1" u="sng"/>
              <a:t>Двигательная</a:t>
            </a:r>
          </a:p>
          <a:p>
            <a:pPr>
              <a:lnSpc>
                <a:spcPct val="80000"/>
              </a:lnSpc>
            </a:pPr>
            <a:r>
              <a:rPr lang="ru-RU" sz="2800"/>
              <a:t>   </a:t>
            </a:r>
            <a:r>
              <a:rPr lang="ru-RU" sz="2800" b="1"/>
              <a:t>  </a:t>
            </a:r>
            <a:r>
              <a:rPr lang="ru-RU" b="1"/>
              <a:t>обеспечивает передвижение тела и его частей в пространстве</a:t>
            </a:r>
          </a:p>
          <a:p>
            <a:pPr>
              <a:lnSpc>
                <a:spcPct val="80000"/>
              </a:lnSpc>
            </a:pPr>
            <a:r>
              <a:rPr lang="ru-RU" sz="3600" b="1" i="1" u="sng"/>
              <a:t>Защитная</a:t>
            </a:r>
          </a:p>
          <a:p>
            <a:pPr>
              <a:lnSpc>
                <a:spcPct val="80000"/>
              </a:lnSpc>
            </a:pPr>
            <a:r>
              <a:rPr lang="ru-RU" sz="3200"/>
              <a:t>     </a:t>
            </a:r>
            <a:r>
              <a:rPr lang="ru-RU" b="1"/>
              <a:t>создаёт полости тела защиты внутренних органов</a:t>
            </a:r>
          </a:p>
          <a:p>
            <a:pPr>
              <a:lnSpc>
                <a:spcPct val="80000"/>
              </a:lnSpc>
            </a:pPr>
            <a:r>
              <a:rPr lang="ru-RU" sz="3600" b="1" i="1" u="sng"/>
              <a:t>Формообразующая</a:t>
            </a:r>
          </a:p>
          <a:p>
            <a:pPr>
              <a:lnSpc>
                <a:spcPct val="80000"/>
              </a:lnSpc>
            </a:pPr>
            <a:r>
              <a:rPr lang="ru-RU" b="1"/>
              <a:t>      определяет форму и размеры тела</a:t>
            </a:r>
            <a:endParaRPr lang="ru-RU"/>
          </a:p>
          <a:p>
            <a:pPr>
              <a:lnSpc>
                <a:spcPct val="80000"/>
              </a:lnSpc>
            </a:pPr>
            <a:r>
              <a:rPr lang="ru-RU" sz="3600" b="1" i="1" u="sng"/>
              <a:t>Опорная</a:t>
            </a:r>
          </a:p>
          <a:p>
            <a:pPr>
              <a:lnSpc>
                <a:spcPct val="80000"/>
              </a:lnSpc>
            </a:pPr>
            <a:r>
              <a:rPr lang="ru-RU"/>
              <a:t>       </a:t>
            </a:r>
            <a:r>
              <a:rPr lang="ru-RU" b="1"/>
              <a:t>опорный остов организма</a:t>
            </a:r>
          </a:p>
          <a:p>
            <a:pPr>
              <a:lnSpc>
                <a:spcPct val="80000"/>
              </a:lnSpc>
            </a:pPr>
            <a:r>
              <a:rPr lang="ru-RU" sz="3600" b="1" i="1" u="sng"/>
              <a:t>Кроветворная</a:t>
            </a:r>
          </a:p>
          <a:p>
            <a:pPr>
              <a:lnSpc>
                <a:spcPct val="80000"/>
              </a:lnSpc>
            </a:pPr>
            <a:r>
              <a:rPr lang="ru-RU"/>
              <a:t>      </a:t>
            </a:r>
            <a:r>
              <a:rPr lang="ru-RU" b="1"/>
              <a:t>красный костный мозг – источник клеток крови. </a:t>
            </a:r>
            <a:r>
              <a:rPr lang="ru-RU" sz="2000"/>
              <a:t>Костный мозг обычного человека каждый день производит 30 миллилитров крови, что составляет примерно 260 миллионов клеток. </a:t>
            </a:r>
          </a:p>
          <a:p>
            <a:pPr>
              <a:lnSpc>
                <a:spcPct val="80000"/>
              </a:lnSpc>
            </a:pPr>
            <a:r>
              <a:rPr lang="ru-RU" sz="3600" b="1" i="1" u="sng"/>
              <a:t>Обменная</a:t>
            </a:r>
          </a:p>
          <a:p>
            <a:pPr>
              <a:lnSpc>
                <a:spcPct val="80000"/>
              </a:lnSpc>
            </a:pPr>
            <a:endParaRPr lang="ru-RU" sz="800" b="1" i="1" u="sng"/>
          </a:p>
          <a:p>
            <a:pPr>
              <a:lnSpc>
                <a:spcPct val="80000"/>
              </a:lnSpc>
            </a:pPr>
            <a:r>
              <a:rPr lang="ru-RU"/>
              <a:t>      </a:t>
            </a:r>
            <a:r>
              <a:rPr lang="ru-RU" b="1"/>
              <a:t>кости – депо </a:t>
            </a:r>
            <a:r>
              <a:rPr lang="en-US" b="1"/>
              <a:t>Ca</a:t>
            </a:r>
            <a:r>
              <a:rPr lang="ru-RU" b="1"/>
              <a:t>, Р и других минеральных веществ.</a:t>
            </a:r>
          </a:p>
        </p:txBody>
      </p:sp>
      <p:sp>
        <p:nvSpPr>
          <p:cNvPr id="6" name="Левая фигурная скобка 5"/>
          <p:cNvSpPr/>
          <p:nvPr/>
        </p:nvSpPr>
        <p:spPr>
          <a:xfrm>
            <a:off x="3143250" y="285750"/>
            <a:ext cx="857250" cy="6286500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7" name="Picture 6" descr="H:\Биология презентации\переделать\на конкурс человек\Рисунок1 копи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1162050"/>
            <a:ext cx="214312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3429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Monotype Corsiva" pitchFamily="66" charset="0"/>
              </a:rPr>
              <a:t>Функции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54275" name="Picture 2" descr="C:\Users\Светлана\Desktop\ЗАГРУжаю!\2015-01-18_1617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7475" y="866775"/>
            <a:ext cx="38290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H:\Биология презентации\переделать\на конкурс человек\Рисунок11 копия.g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33513" y="928688"/>
            <a:ext cx="20669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214313" y="214313"/>
            <a:ext cx="8572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cs typeface="Times New Roman" pitchFamily="18" charset="0"/>
              </a:rPr>
              <a:t>позвоночник имеет 4 изгиба</a:t>
            </a: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6858000" y="1785938"/>
            <a:ext cx="1579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latin typeface="Comic Sans MS" pitchFamily="66" charset="0"/>
              </a:rPr>
              <a:t>лордоз</a:t>
            </a:r>
            <a:endParaRPr lang="ru-RU" sz="3200"/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6929438" y="4714875"/>
            <a:ext cx="1403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latin typeface="Comic Sans MS" pitchFamily="66" charset="0"/>
              </a:rPr>
              <a:t>кифоз</a:t>
            </a:r>
            <a:endParaRPr lang="ru-RU" sz="3200"/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3357563" y="1143000"/>
            <a:ext cx="163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Шейный</a:t>
            </a:r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3429000" y="2500313"/>
            <a:ext cx="1517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Грудной</a:t>
            </a:r>
          </a:p>
        </p:txBody>
      </p:sp>
      <p:sp>
        <p:nvSpPr>
          <p:cNvPr id="55305" name="TextBox 8"/>
          <p:cNvSpPr txBox="1">
            <a:spLocks noChangeArrowheads="1"/>
          </p:cNvSpPr>
          <p:nvPr/>
        </p:nvSpPr>
        <p:spPr bwMode="auto">
          <a:xfrm>
            <a:off x="3357563" y="4357688"/>
            <a:ext cx="2298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Поясничный</a:t>
            </a:r>
          </a:p>
        </p:txBody>
      </p:sp>
      <p:sp>
        <p:nvSpPr>
          <p:cNvPr id="55306" name="TextBox 9"/>
          <p:cNvSpPr txBox="1">
            <a:spLocks noChangeArrowheads="1"/>
          </p:cNvSpPr>
          <p:nvPr/>
        </p:nvSpPr>
        <p:spPr bwMode="auto">
          <a:xfrm>
            <a:off x="3322638" y="5980113"/>
            <a:ext cx="557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Копчик (рудиментарный орган)</a:t>
            </a:r>
          </a:p>
        </p:txBody>
      </p:sp>
      <p:sp>
        <p:nvSpPr>
          <p:cNvPr id="55307" name="TextBox 10"/>
          <p:cNvSpPr txBox="1">
            <a:spLocks noChangeArrowheads="1"/>
          </p:cNvSpPr>
          <p:nvPr/>
        </p:nvSpPr>
        <p:spPr bwMode="auto">
          <a:xfrm>
            <a:off x="3357563" y="5524500"/>
            <a:ext cx="2201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Крестцовый</a:t>
            </a:r>
          </a:p>
        </p:txBody>
      </p:sp>
      <p:grpSp>
        <p:nvGrpSpPr>
          <p:cNvPr id="55308" name="Группа 16"/>
          <p:cNvGrpSpPr>
            <a:grpSpLocks/>
          </p:cNvGrpSpPr>
          <p:nvPr/>
        </p:nvGrpSpPr>
        <p:grpSpPr bwMode="auto">
          <a:xfrm>
            <a:off x="5143500" y="1500188"/>
            <a:ext cx="1724025" cy="3000375"/>
            <a:chOff x="5143504" y="1500174"/>
            <a:chExt cx="1724036" cy="3000396"/>
          </a:xfrm>
        </p:grpSpPr>
        <p:cxnSp>
          <p:nvCxnSpPr>
            <p:cNvPr id="13" name="Прямая соединительная линия 12"/>
            <p:cNvCxnSpPr>
              <a:endCxn id="55301" idx="1"/>
            </p:cNvCxnSpPr>
            <p:nvPr/>
          </p:nvCxnSpPr>
          <p:spPr>
            <a:xfrm>
              <a:off x="5143504" y="1500174"/>
              <a:ext cx="1714511" cy="577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 flipV="1">
              <a:off x="5081591" y="2714620"/>
              <a:ext cx="2419367" cy="11525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9" name="Группа 18"/>
          <p:cNvGrpSpPr>
            <a:grpSpLocks/>
          </p:cNvGrpSpPr>
          <p:nvPr/>
        </p:nvGrpSpPr>
        <p:grpSpPr bwMode="auto">
          <a:xfrm>
            <a:off x="4946650" y="2762250"/>
            <a:ext cx="1982788" cy="3024188"/>
            <a:chOff x="5018474" y="833090"/>
            <a:chExt cx="1982418" cy="3024941"/>
          </a:xfrm>
        </p:grpSpPr>
        <p:cxnSp>
          <p:nvCxnSpPr>
            <p:cNvPr id="20" name="Прямая соединительная линия 19"/>
            <p:cNvCxnSpPr>
              <a:stCxn id="55304" idx="3"/>
              <a:endCxn id="55302" idx="1"/>
            </p:cNvCxnSpPr>
            <p:nvPr/>
          </p:nvCxnSpPr>
          <p:spPr>
            <a:xfrm>
              <a:off x="5018474" y="833090"/>
              <a:ext cx="1982418" cy="22452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55307" idx="3"/>
              <a:endCxn id="55302" idx="1"/>
            </p:cNvCxnSpPr>
            <p:nvPr/>
          </p:nvCxnSpPr>
          <p:spPr>
            <a:xfrm flipV="1">
              <a:off x="5631135" y="3078374"/>
              <a:ext cx="1369757" cy="779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bse.sci-lib.com/a_pictures/17/16/225358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8" y="1387475"/>
            <a:ext cx="37973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http://www.dikul.org/images/ki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913" y="1671638"/>
            <a:ext cx="5068887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C:\Users\Светлана\Desktop\ЗАГРУжаю!\2015-01-28_1229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238375"/>
            <a:ext cx="573881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C:\Users\Светлана\Desktop\ЗАГРУжаю!\2015-01-28_1229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536575"/>
            <a:ext cx="232568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Светлана\Desktop\ЗАГРУжаю!\2015-01-28_1228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675" y="496888"/>
            <a:ext cx="415925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Светлана\Desktop\ЗАГРУжаю!\2015-01-28_1230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775" y="700088"/>
            <a:ext cx="6870700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60419" name="Picture 2" descr="C:\Users\Светлана\Desktop\ЗАГРУжаю!\2015-01-18_1624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23938"/>
            <a:ext cx="47244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44" name="Прямоугольник 1"/>
          <p:cNvSpPr>
            <a:spLocks noChangeArrowheads="1"/>
          </p:cNvSpPr>
          <p:nvPr/>
        </p:nvSpPr>
        <p:spPr bwMode="auto">
          <a:xfrm>
            <a:off x="3894138" y="0"/>
            <a:ext cx="584358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ЗОНА</a:t>
            </a:r>
            <a:r>
              <a:rPr lang="en-US" sz="4800" b="1"/>
              <a:t> </a:t>
            </a:r>
            <a:r>
              <a:rPr lang="ru-RU" sz="4800" b="1"/>
              <a:t>57</a:t>
            </a:r>
            <a:r>
              <a:rPr lang="en-US" sz="4800" b="1"/>
              <a:t> </a:t>
            </a:r>
            <a:r>
              <a:rPr lang="ru-RU" sz="3200" b="1"/>
              <a:t>(</a:t>
            </a:r>
            <a:r>
              <a:rPr lang="en-US" sz="3200" b="1"/>
              <a:t>P</a:t>
            </a:r>
            <a:r>
              <a:rPr lang="ru-RU" sz="3200" b="1"/>
              <a:t>7) </a:t>
            </a:r>
            <a:r>
              <a:rPr lang="ru-RU" sz="3200"/>
              <a:t>+</a:t>
            </a:r>
          </a:p>
          <a:p>
            <a:r>
              <a:rPr lang="ru-RU" sz="3200"/>
              <a:t>          </a:t>
            </a:r>
            <a:r>
              <a:rPr lang="ru-RU" sz="3200" b="1"/>
              <a:t>ЗОНА</a:t>
            </a:r>
            <a:r>
              <a:rPr lang="en-US" sz="4800" b="1"/>
              <a:t> 4 </a:t>
            </a:r>
            <a:r>
              <a:rPr lang="ru-RU" sz="3200" b="1"/>
              <a:t>(</a:t>
            </a:r>
            <a:r>
              <a:rPr lang="en-US" sz="3200" b="1"/>
              <a:t>F8</a:t>
            </a:r>
            <a:r>
              <a:rPr lang="ru-RU" sz="3200" b="1"/>
              <a:t>) </a:t>
            </a:r>
            <a:endParaRPr lang="ru-RU" sz="3200"/>
          </a:p>
          <a:p>
            <a:r>
              <a:rPr lang="ru-RU" sz="3200" b="1"/>
              <a:t>Восстановление </a:t>
            </a:r>
          </a:p>
          <a:p>
            <a:r>
              <a:rPr lang="ru-RU" sz="3200" b="1"/>
              <a:t>хрящевой ткани</a:t>
            </a:r>
            <a:endParaRPr lang="ru-RU" sz="3200"/>
          </a:p>
          <a:p>
            <a:r>
              <a:rPr lang="ru-RU" sz="3200"/>
              <a:t>  </a:t>
            </a:r>
            <a:endParaRPr lang="ru-RU" sz="2800" b="1"/>
          </a:p>
        </p:txBody>
      </p:sp>
      <p:pic>
        <p:nvPicPr>
          <p:cNvPr id="61445" name="Picture 7" descr="P7 - сл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0"/>
            <a:ext cx="1944687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5" descr="F8 - спра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516313"/>
            <a:ext cx="182880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Прямоугольник 1"/>
          <p:cNvSpPr>
            <a:spLocks noChangeArrowheads="1"/>
          </p:cNvSpPr>
          <p:nvPr/>
        </p:nvSpPr>
        <p:spPr bwMode="auto">
          <a:xfrm>
            <a:off x="0" y="2471738"/>
            <a:ext cx="57070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Verdana" pitchFamily="34" charset="0"/>
              </a:rPr>
              <a:t>ЗОНА</a:t>
            </a:r>
            <a:r>
              <a:rPr lang="en-US" sz="3200" b="1">
                <a:latin typeface="Verdana" pitchFamily="34" charset="0"/>
              </a:rPr>
              <a:t> 4 </a:t>
            </a:r>
            <a:r>
              <a:rPr lang="ru-RU" sz="3200" b="1"/>
              <a:t>(</a:t>
            </a:r>
            <a:r>
              <a:rPr lang="en-US" sz="3200" b="1"/>
              <a:t>F8</a:t>
            </a:r>
            <a:r>
              <a:rPr lang="ru-RU" sz="3200" b="1"/>
              <a:t>) </a:t>
            </a:r>
            <a:r>
              <a:rPr lang="ru-RU" sz="3200"/>
              <a:t>- при остеохондрозах - когда резко выражен гипотонус</a:t>
            </a:r>
          </a:p>
          <a:p>
            <a:r>
              <a:rPr lang="ru-RU" sz="3200"/>
              <a:t>  </a:t>
            </a:r>
            <a:endParaRPr lang="ru-RU" sz="2800" b="1"/>
          </a:p>
        </p:txBody>
      </p:sp>
      <p:pic>
        <p:nvPicPr>
          <p:cNvPr id="61448" name="Picture 2" descr="E:\РИСУНКИ1 - 27.10.13\VEKTOR8\сколиоз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1913" y="3884613"/>
            <a:ext cx="472122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62467" name="Picture 2" descr="C:\Users\Светлана\Desktop\ЗАГРУжаю!\2015-01-18_1604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063" y="1116013"/>
            <a:ext cx="7586662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Светлана\Desktop\ЗАГРУжаю!\2015-01-28_1238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3" y="747713"/>
            <a:ext cx="79946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Левая фигурная скобка 3"/>
          <p:cNvSpPr/>
          <p:nvPr/>
        </p:nvSpPr>
        <p:spPr>
          <a:xfrm>
            <a:off x="4214813" y="428625"/>
            <a:ext cx="857250" cy="5929313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4806950" y="571500"/>
            <a:ext cx="43370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3200" b="1" i="1" u="sng">
                <a:cs typeface="Times New Roman" pitchFamily="18" charset="0"/>
              </a:rPr>
              <a:t>Формообразующая </a:t>
            </a:r>
            <a:endParaRPr lang="ru-RU" sz="3200" b="1" i="1" u="sng"/>
          </a:p>
          <a:p>
            <a:pPr>
              <a:lnSpc>
                <a:spcPct val="90000"/>
              </a:lnSpc>
            </a:pPr>
            <a:r>
              <a:rPr lang="ru-RU" b="1"/>
              <a:t>       </a:t>
            </a:r>
            <a:r>
              <a:rPr lang="ru-RU" b="1">
                <a:cs typeface="Times New Roman" pitchFamily="18" charset="0"/>
              </a:rPr>
              <a:t>определяет форму и размеры тела.</a:t>
            </a:r>
            <a:endParaRPr lang="ru-RU" b="1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3200" b="1" i="1" u="sng">
                <a:cs typeface="Times New Roman" pitchFamily="18" charset="0"/>
              </a:rPr>
              <a:t>Защитная </a:t>
            </a:r>
            <a:endParaRPr lang="ru-RU" sz="3200" b="1" i="1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/>
              <a:t>       </a:t>
            </a:r>
            <a:r>
              <a:rPr lang="ru-RU" b="1">
                <a:cs typeface="Times New Roman" pitchFamily="18" charset="0"/>
              </a:rPr>
              <a:t>создаёт полости тела для защиты внутренних органов.</a:t>
            </a:r>
            <a:endParaRPr lang="ru-RU" b="1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3200" b="1" i="1" u="sng">
                <a:cs typeface="Times New Roman" pitchFamily="18" charset="0"/>
              </a:rPr>
              <a:t>Двигательная </a:t>
            </a:r>
          </a:p>
          <a:p>
            <a:pPr>
              <a:lnSpc>
                <a:spcPct val="90000"/>
              </a:lnSpc>
            </a:pPr>
            <a:r>
              <a:rPr lang="ru-RU"/>
              <a:t> </a:t>
            </a:r>
            <a:r>
              <a:rPr lang="ru-RU" b="1"/>
              <a:t>      </a:t>
            </a:r>
            <a:r>
              <a:rPr lang="ru-RU" b="1">
                <a:cs typeface="Times New Roman" pitchFamily="18" charset="0"/>
              </a:rPr>
              <a:t>обеспечивает передвижение тела и его частей в пространстве.</a:t>
            </a:r>
            <a:endParaRPr lang="ru-RU" b="1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3200" b="1" i="1" u="sng">
                <a:cs typeface="Times New Roman" pitchFamily="18" charset="0"/>
              </a:rPr>
              <a:t>Энергетическая </a:t>
            </a:r>
          </a:p>
          <a:p>
            <a:pPr>
              <a:lnSpc>
                <a:spcPct val="90000"/>
              </a:lnSpc>
            </a:pPr>
            <a:r>
              <a:rPr lang="ru-RU" b="1"/>
              <a:t>       </a:t>
            </a:r>
            <a:r>
              <a:rPr lang="ru-RU" b="1">
                <a:cs typeface="Times New Roman" pitchFamily="18" charset="0"/>
              </a:rPr>
              <a:t>превращает химическую энергию в механическую и тепловую.</a:t>
            </a:r>
          </a:p>
        </p:txBody>
      </p:sp>
      <p:pic>
        <p:nvPicPr>
          <p:cNvPr id="9221" name="Picture 3" descr="H:\Биология презентации\переделать\на конкурс человек\genetika1 копи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643188"/>
            <a:ext cx="410686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Прямоугольник 6"/>
          <p:cNvSpPr>
            <a:spLocks noChangeArrowheads="1"/>
          </p:cNvSpPr>
          <p:nvPr/>
        </p:nvSpPr>
        <p:spPr bwMode="auto">
          <a:xfrm>
            <a:off x="214313" y="214313"/>
            <a:ext cx="3387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Monotype Corsiva" pitchFamily="66" charset="0"/>
              </a:rPr>
              <a:t>Функции</a:t>
            </a:r>
          </a:p>
        </p:txBody>
      </p:sp>
      <p:sp>
        <p:nvSpPr>
          <p:cNvPr id="9223" name="Прямоугольник 6"/>
          <p:cNvSpPr>
            <a:spLocks noChangeArrowheads="1"/>
          </p:cNvSpPr>
          <p:nvPr/>
        </p:nvSpPr>
        <p:spPr bwMode="auto">
          <a:xfrm>
            <a:off x="4935538" y="4875213"/>
            <a:ext cx="94297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3200" b="1" i="1" u="sng">
                <a:cs typeface="Times New Roman" pitchFamily="18" charset="0"/>
              </a:rPr>
              <a:t>пр.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Светлана\Desktop\ЗАГРУжаю!\2015-01-28_123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163" y="825500"/>
            <a:ext cx="3870325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Sony\Desktop\ЗАГРУЖАЮ\2015-01-10_00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H:\РИСУНКИ1\woman_mus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88" y="642938"/>
            <a:ext cx="5715000" cy="4929187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  <a:r>
              <a:rPr lang="ru-RU" smtClean="0">
                <a:solidFill>
                  <a:schemeClr val="bg1"/>
                </a:solidFill>
              </a:rPr>
              <a:t>«Искусство жить – это искусство избегать боли»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</a:t>
            </a:r>
            <a:r>
              <a:rPr lang="ru-RU" sz="2000" i="1" smtClean="0">
                <a:solidFill>
                  <a:schemeClr val="bg1"/>
                </a:solidFill>
              </a:rPr>
              <a:t>/Томас Джефферсон, 1786 г./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13425" y="736600"/>
            <a:ext cx="333057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10000"/>
              <a:buFont typeface="Webdings" pitchFamily="18" charset="2"/>
              <a:buChar char=""/>
              <a:defRPr/>
            </a:pPr>
            <a:endParaRPr lang="ru-RU" sz="2000" b="1" dirty="0">
              <a:cs typeface="Arial" pitchFamily="34" charset="0"/>
            </a:endParaRPr>
          </a:p>
          <a:p>
            <a:pPr>
              <a:buClr>
                <a:srgbClr val="C00000"/>
              </a:buClr>
              <a:buSzPct val="110000"/>
              <a:buFont typeface="Webdings" pitchFamily="18" charset="2"/>
              <a:buChar char=""/>
              <a:defRPr/>
            </a:pPr>
            <a:r>
              <a:rPr lang="ru-RU" sz="2000" b="1" dirty="0">
                <a:cs typeface="Arial" pitchFamily="34" charset="0"/>
              </a:rPr>
              <a:t>Во </a:t>
            </a:r>
            <a:r>
              <a:rPr lang="en-US" sz="2000" b="1" dirty="0">
                <a:cs typeface="Arial" pitchFamily="34" charset="0"/>
              </a:rPr>
              <a:t>II</a:t>
            </a:r>
            <a:r>
              <a:rPr lang="ru-RU" sz="2000" b="1" dirty="0">
                <a:cs typeface="Arial" pitchFamily="34" charset="0"/>
              </a:rPr>
              <a:t>  веке римский врач Гален предположил, что боль воспринимается головным мозгом, который связан с другими частями тела нервными волокнами, и что разрушение этой связи может уменьшить чувство боли. </a:t>
            </a:r>
          </a:p>
          <a:p>
            <a:pPr>
              <a:buClr>
                <a:srgbClr val="C00000"/>
              </a:buClr>
              <a:buSzPct val="110000"/>
              <a:buFont typeface="Webdings" pitchFamily="18" charset="2"/>
              <a:buChar char=""/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>
              <a:buClr>
                <a:srgbClr val="C00000"/>
              </a:buClr>
              <a:buSzPct val="110000"/>
              <a:buFont typeface="Webdings" pitchFamily="18" charset="2"/>
              <a:buChar char=""/>
              <a:defRPr/>
            </a:pPr>
            <a:endParaRPr lang="ru-RU" sz="2000" dirty="0">
              <a:cs typeface="Arial" pitchFamily="34" charset="0"/>
            </a:endParaRPr>
          </a:p>
          <a:p>
            <a:pPr>
              <a:buClr>
                <a:srgbClr val="C00000"/>
              </a:buClr>
              <a:buSzPct val="110000"/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>
              <a:buClr>
                <a:srgbClr val="C00000"/>
              </a:buClr>
              <a:buSzPct val="110000"/>
              <a:buFont typeface="Webdings" pitchFamily="18" charset="2"/>
              <a:buChar char="Y"/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>
              <a:buClr>
                <a:srgbClr val="C00000"/>
              </a:buClr>
              <a:buSzPct val="110000"/>
              <a:buFont typeface="Webdings" pitchFamily="18" charset="2"/>
              <a:buChar char="Y"/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66563" name="Picture 2" descr="C:\Users\Светлана\Desktop\ЗАГРУжаю!\2015-01-14_160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2413"/>
            <a:ext cx="56483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80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7587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7588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67589" name="Picture 2" descr="H:\Загружаю!\2014-12-09_0239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663" y="0"/>
            <a:ext cx="748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68611" name="Picture 2" descr="C:\Users\Светлана\Desktop\ЗАГРУжаю!\2015-01-18_1616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69635" name="Picture 2" descr="E:\РИСУНКИ1 - 27.10.13\VEKTOR8\порочный кру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1163" y="-331788"/>
            <a:ext cx="9813926" cy="784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0659" name="Picture 2" descr="C:\Users\Светлана\Desktop\ЗАГРУжаю!\2015-01-18_160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0"/>
            <a:ext cx="840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1683" name="Picture 3" descr="C:\Users\Светлана\Desktop\ЗАГРУжаю!\2015-01-18_1609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913" y="0"/>
            <a:ext cx="363855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5" descr="C:\Users\Светлана\Desktop\ЗАГРУжаю!\2015-02-12_003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6463"/>
            <a:ext cx="465613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Межпозвоночные  диски</a:t>
            </a:r>
            <a:br>
              <a:rPr lang="ru-RU" smtClean="0"/>
            </a:br>
            <a:endParaRPr lang="ru-RU" smtClean="0"/>
          </a:p>
        </p:txBody>
      </p:sp>
      <p:pic>
        <p:nvPicPr>
          <p:cNvPr id="72707" name="Picture 2" descr="http://www.medtravel.ru/netcat_files/Image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63" y="1625600"/>
            <a:ext cx="4286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ttp://www.medtravel.ru/netcat_files/Image/spina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6263" y="2743200"/>
            <a:ext cx="2952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Прямоугольник 4"/>
          <p:cNvSpPr>
            <a:spLocks noChangeArrowheads="1"/>
          </p:cNvSpPr>
          <p:nvPr/>
        </p:nvSpPr>
        <p:spPr bwMode="auto">
          <a:xfrm>
            <a:off x="488950" y="5386388"/>
            <a:ext cx="4373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Ночью можно «вырасти» на 2-3 см</a:t>
            </a:r>
          </a:p>
        </p:txBody>
      </p:sp>
      <p:sp>
        <p:nvSpPr>
          <p:cNvPr id="72710" name="Прямоугольник 5"/>
          <p:cNvSpPr>
            <a:spLocks noChangeArrowheads="1"/>
          </p:cNvSpPr>
          <p:nvPr/>
        </p:nvSpPr>
        <p:spPr bwMode="auto">
          <a:xfrm>
            <a:off x="5181600" y="1763713"/>
            <a:ext cx="3571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     Амортизация</a:t>
            </a:r>
          </a:p>
          <a:p>
            <a:pPr>
              <a:buFont typeface="Wingdings" pitchFamily="2" charset="2"/>
              <a:buChar char="v"/>
            </a:pPr>
            <a:r>
              <a:rPr lang="en-US"/>
              <a:t>S-</a:t>
            </a:r>
            <a:r>
              <a:rPr lang="ru-RU"/>
              <a:t>образная форма позвонков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межпозвоночные  диски</a:t>
            </a:r>
          </a:p>
          <a:p>
            <a:pPr>
              <a:buFont typeface="Wingdings" pitchFamily="2" charset="2"/>
              <a:buChar char="v"/>
            </a:pPr>
            <a:r>
              <a:rPr lang="ru-RU"/>
              <a:t>изгибы позвоночного столба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3731" name="Picture 2" descr="C:\Users\Светлана\Desktop\ЗАГРУжаю!\ди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188" y="1733550"/>
            <a:ext cx="6229350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243" name="AutoShape 6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244" name="AutoShape 8" descr="data:image/jpeg;base64,/9j/4AAQSkZJRgABAQAAAQABAAD/2wCEAAkGBggGEBIQBxMWExQWFhUUFhcUEhQWGBgYFxYXFxkWGBUYGysfFxojGxQcHzIhJicpOC0tFx4xNzAqNSYsLCkBCQoKDgwOGg8PGjQhHyUwLjAsLzEwKyozMy4sLzU1NSwvLzU1LjA0NTU0NTQ1LywsLzUwLCkpLywsLyk1LTQ0LP/AABEIAOEA4QMBIgACEQEDEQH/xAAbAAEAAgMBAQAAAAAAAAAAAAAABQYDBAcBAv/EAEUQAAIBAgQDBgMEBQcNAAAAAAABAgMRBAUSIQYxQRMiUWFxgTKRoRQzQrEHI1JichaCg6LB4eIVFyRDY3OSo6Sy0dPw/8QAGgEBAAMBAQEAAAAAAAAAAAAAAAMEBQEGAv/EADIRAAIBAgQDBwIFBQAAAAAAAAABAgMRBBIhMUFR8AUTImFxgZGh0TIzscHhFBVCYvH/2gAMAwEAAhEDEQA/AO4gAAAAAAAAAAAAAAAAAAAAAAAAAAAAAAAAAAAAAAAAAAAAAAAAAAAAAAAAAAAAAAAAAAAAAAAAAAAAAAAAAAAAAAAAAAAAAAAAAAAAAAAAAAAAAAAAAAAAAAAAAAAAAAAAAAAAAAAAAAAAAAAAAAAAAAAAAHlwD0HlxcA9AAAAAAAAAAAAAAAAAAAAAAAAAAAAAAAAAANXMcwoZbTlUxLtGK934JLq2dSbdkcbUVdmxUmqavLZLd3NB5vSqwc8O4uG/wCsk9MNnZtdZb+G3mULM+IsXn0n2kbUVyhr0xv0dSf4vRe3iZo1svrtSzWE6sYRp0704uFOnHSmntZttvyNFYCSV578lr11uYku14yk1TWnN6e/p07E9l3EjxNGdfNZqmr92MJRV1bZbNzUm09ttrEY+LoVLN0YxT61atST9rJya9jL/KHJMNNSoYZaYW0VLRi3Zc0mtT+vjsVrOIVcZUlXhdxqtzW6bSvbS1zVrW9C1Rw1OU3nhZPb7f8AShicdWhBd3UzNb2X1vbblb5J6lxRDEvR2Ud2t6VepSl7OSV35G6s2xSqWyfF0qkLLuYiXev1SlpTfzKZhMrxeNmqdGDcn0e35kzl+BxGZ14xoxnZNNzXZtWi0nLvR2d97bvxVyWrhqMdrbddKxXoY7E1LXu7vS2nXvf2LJl/HGHneOZ2pSWztJSjdOz5br6llo1YV4qVJqSe6ad0/RkBxPkksbQvShCdaNnqcYpyS+Jf2lRyvOsVw9PTOLgtnKDvod+tnvF/vJ+zM9YaNeGalo+X24my8bUwtRQxGqe0rW+eHx9TqANLLM0w+awU8M01yfk/Bm6Z7TTszZjJSV1sAAcOgAAAAAAAAAAAAAAAAAAAAAAAHxVqxopyqOySbbfRLds5tnebyzpzq1rqlG0aUVs5d7d+V7bvpy8Sx8cZiqVNUb2Uu9Utz0rlH1lJfKMiq5DlOI4jnUTemCirtLaLv3Ypez9r++tgqUYQdaeh53tTESqTWGp6t/r9l1sR1KnXzKSjBWSaWyemF3zsvnfnsTGV5OsxhKXawjGnaNScneO3wtQvaTtteVltsTOVcDTpQl9oqOEmnG9Pm0+d218LW1vd9EpSHB2VqKg1JxXNa5JSe9pStzavz/ssWK2Op7Rfwinhuy6ztKcfl29NuuREx4QyuFLt8TXlNON1KTUYu67vnz6X3K/leRZjnNWOqMox56pQcYpLotvkkdQp4WlTjGEUtMUkk97aeXPwsZLIpRx9SKfFva/D2NSfZFKbjwS3Svq/UrGQ8K1MpqqrXlCpJqWp97u35aPG92ncs0YKPI9sj0pVKsqrzSNOhh4UI5YLQw4qisRCUH+KMo/NWKHW4Pxio1ZZnUjHs13JXbTir3v4L2vfxOhWuaeaYNZhRqUv2otL1tt9SXD4iVJ2TtexBjMHDEK8ldpO38nNsizOvw/OU+avBSjfaUXfl0b6p/3nUMLiKeLhGdF3jJKSa6pnNMRfE4WMMQlCVPRB7WSTc3BSd7p82/VPxT+sm43lw1TdHEU5VFqem0ktPjFqzfPfZdWX8fTUoOtxW/pz65mR2TXcKiw71TV168V1xR04HP3+lKs944Xb/eVP/SfH+dlR+8w8V/T2/OmYPfw5nq+4nyOhgo2F/SrgK21am1/BUpz/ADaLjgcfQzCEamGlqjJXT5fR8j7jOMtmfEoSjujYAB9nwAAAAAAAAAAAAAAADxnp8zdkAUHNcJieLMVWhhdK7KVrybStbT53eqL+ZMU+D6uCodnl9aVOo/vJLlPytzilfaxq8AYWnUVau23UcnB+SdpfNv8AIuLVzRr1502qUdlb5MbCYSnWTrzXilfjwvw5HP8AI8XW4dlWpYiV1GrTj3ZJqTd1KK1PbaSk300WfMn8x4zwGX1VTac1ZSc4Wklf33/vNHOOBpZlWq1YVIx1bxiqfWyvd36tXv5mDhbM62BqRwGIoLVFz1SutlvK7Vu8t+d900TTVKsu9XidtVtw39v3KlKWIw0lQfhi3aLazcdvfz5FsWa4J0lX7SPZu3ebst3bry32M2HxNHFxU8PJSi+Ti7p9OfsaGa5NRxWGqUKKUU1eKiklqT1LZbbtfU++HqNfD4alHFJKShFWSattsn+94+dzOcYZMyet9vI24zq96oSWlr38yRABCWQaeY4fE14pYSWh3Xe52Vnvbr022NwHU7O58yjmVmcpzfNY4mLhKHZ1H99ZK05xk934W35dW/Aw5fh8LmEovMIuUYuEZrVKN1KSipXi09k316LnuWPjzAYerKnKjpVR6rpJXly03sruT5K/S/gU+tmFDASVKL1tXc4w3bvs/KMUtlKVle76m+61F4a8vCnfc8esPiI4y0Fmaa2+np5+/M6XR4J4co8sLRb8ZQU385XZG53nnDXDd4UqNKdVf6unTprT4Oc7WgvXfwTKbm3HWcZ2tFF9lB/hpN6pLreqt5elNJfv+EdgMpnVaSV99kuSvze3V+V34yZ5XPm0gvc95ky61H7G3jcxxXEM9WJUYU0+7CnFRivRWvKX70uXhHreuC6OIpx3WmCVoryNbh/g9q08V8i50aEKCSpqyJoU1H1IZzzehkABIRgAAAAAAAAAAAAAAA+anLY082zrBZNDXjp6VySs3KT8IxW8mc0z79IGY5w1Ty69KEm1FQu6lReTheT9Ke3jNWIp1Yw3JIU5T2LLwRiaGElVpSenVJSgpPfbuyj6p/mi6HHcJhcVgIujmMZU24a7StqjveM7Ju3w7q7+aOjcI47EY7Dp4veUZOF/2kkmpX67Pn1sauKpZoKunvb9OrmFgMRkqSwsl+Fuz9+rE3ZELXxMcHj4xnKyq0nZO1tcZK1n5q+3kTZDcQZZDFulWUXKVKpGVo83HUtSt1ta9vLzKtFxzWls9Ovc0MSpZM0N00/v9DbzTHTy+HaKOqKa17/DDrPzt4GTDZhhsStVGcZK19muXO9uaPvE4jD0ov7TKMU+etpK3uc/4yz/AAE2vs6ouK7vaSSXJJpRbaVlex90acamj08+BFia8qOsfF/rx9rfY6DQxNLFLVh5KS8YtNfNGVnIso46r5LF/ZYKpTbu+72cL2t97JqK5Llq5cjHmX6RM8zFN0pxowe36hX/AOorWgn/AAqXoVMRUp0pOMZZvQu4SNWtTUpwyvkzqeOzvL8sv9uqwp2Wp65JWV7X3Knmv6VcDQT/AMlwlVXJVJvsqV/KUt5+kUzmOIxWp9piJOU3vrlJ1Je1WqrJ7/gpvnzR5QxVNzTmpO6d5Rb1ejqSbm1/C48+TIoqvW/LjoSznh6H5s1frrUks1zzHZpUnUxctLnu4wUqUWkrLZfrpq3XuJ77kfRhKtJU6a2s58oqK2e+hXiuXN63vzXIkMq4ZxmbKpW7OXZ2kko3tqatv1lZPdsu2XcEUKNLDSi251ZU+1bbu4fHKPgktKXsW/6JR1rSuyj/AHBy8OHjZb+t3+5H5LwhiMVvJWvbU9236t7v3LzlPDmGy5La7JanTjBd1WPsiSS0Rbbb1Z4klyPQDpwAAAAAAAAAAAAAAAFc4s4ww/DkdMLSrNXUW9op7KU30V+nXy5ljOeccZHXWJ+1YWdm9L63jKK0pxaT6L5kdTNbwn3DLfxEfgeE864vqdvm0nTg/wAU495x8IUntFeclbrpvuX3JOGctyBP7DC0n8U5d6pL+Kb39uRy+rmWdy2lXrP+mkv7UadV5jX+8qVZfxYirJfJ1rfQrx8OuV3LEvFpmSR0bjTLaVdRrKUVKKcHeSV4yTtzfRv6kHwjxrluTQlSzKrGKvqhvqlvs46Fd+fLqykrKqs33lB366Vf+tTn+Z8VYTwclCepJ8mnOMX492DhF28LF2OKrypdyoXXDmjNlgcPCv8A1LnZ8eTOm4z9KWW0V/o1GvU85U1Sj/xVWvyK/jP0p5ljE1l9KlFeN6mIl/y1oXvJEJh+GZ1bOKv1vGnTV/eUZS+pkzbIMRgqPaaHLdRvUlKdr33tJv0K0adepJRva5eqVcPSi5tXSIetja1V/rZu/OylGHyjTVSr9fc1XWpUXqVr7q6SUtv9pUdSp9F6GSOXYirtUe3hZJfJKxv0spowpxcoxfel4+EfM1Y9kVJu9aTfXmYEu3qNJNYeCj15EPLGOpLVGN5dJO8n7TqOT+Sh6GeEa+J+8jvv37yc/JapNtRT6KxMQoUafwwiv5t/zubEMROn93ZekIr6pGlS7Ko0/wDEx6/bterdZvjYi8LkE60LtOXe6Jvmv8JYspy/LqcJUsW1SckldtVFqvs3Fb03538djWnWq1Kf6xt3n47bR/xI1ld8i93CatsZbxUk7vX16/ctGWZzjME6VPLoQ02cnThaU6j02TqNX0tu23RF3wkamImnWafZrTsrJzaWprfkl3feRWOEMoqYGPaNWrVFaF193T6zkvN8l5JeNrnh6MaEVGHJf/XfmYONnBztFbceZ63sunUVLNUe+y5dbmQAFA1wAAAAAAAAAAAAAAAAAAYq+Gp4lWqq5lABF1OHMDU5xRi/ktgP2UTIAIiPDOBj+FHzjeFctx9N060NnyatdPo0+jJkHU2ndHGlJWexT8mwmI4bqujmkk6DTdOpLkmn8Lb+FtdH4bGDjHOqcoqhhZ09FSCk3bV18U3bl4F0q0YVk41Emns01dP1T5lZzLgDAYm7wTdKXhzj8nuvZl6hWpuqp1dPRfUycVhq8aDpUNV5vW3K/Iqk8qwmHwaqzkpVakmoLXFJRjLeVnZt7Ws/2uRoRwWIdN91/FH6qX/hEnjeDM0wnRzX7icvotyOhl1Wkpxqd1tfihOL7rTtuvJm3TqxabU763/g8tWoVIySlTcbK38/JrvB118UbetkefZnH45RX85S/wC25lp4CVXaF36U5v8AJEnhOEcfirWp1F5zjGmv60r/ANUlnXhD8UkQwwtWp+CDZHVFQpQgpNyu5S2WnnaPN7/h8DcyfK8bnUtOAioRVtU97L1lzb8l9EWvCcB4WTUsc27WSjGW1ltZysm/Ha29yz0MNSwsVGglGK5KKSS9jLrdoxStT1fNm9huxpuWas7Lkt378OtjWyrKqWUwUKV3sk5Sd27Ky9Eui6G8AYrbbuz00YqKyrYAA4fQAAAAAAAAAAAAAAAAAAAAAAAAAAAAAB5ZCx6ADywsj0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10245" name="Picture 2" descr="G:\ПРЕЗЕНТАЦИИ - ЛЕКЦИИ в офисе - ОТ 05.09.11\картинки\внутр орга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913" y="0"/>
            <a:ext cx="749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4755" name="Picture 2" descr="C:\Users\Светлана\Desktop\ЗАГРУжаю!\2015-01-18_1540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75" y="527050"/>
            <a:ext cx="725487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5779" name="Picture 2" descr="C:\Users\Светлана\Desktop\ЗАГРУжаю!\2015-01-28_1222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1588"/>
            <a:ext cx="914876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1160463" y="188913"/>
            <a:ext cx="8229600" cy="1143000"/>
          </a:xfrm>
        </p:spPr>
        <p:txBody>
          <a:bodyPr/>
          <a:lstStyle/>
          <a:p>
            <a:r>
              <a:rPr lang="ru-RU" smtClean="0"/>
              <a:t>Заболевания межпозвонковых дисков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25" y="1379538"/>
            <a:ext cx="3990975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7827" name="Picture 2" descr="C:\Users\Светлана\Desktop\ЗАГРУжаю!\2015-01-18_1544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95263"/>
            <a:ext cx="656590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8851" name="Picture 2" descr="C:\Users\Светлана\Desktop\ЗАГРУжаю!\2015-01-18_1554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88" y="798513"/>
            <a:ext cx="801687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79875" name="Picture 2" descr="C:\Users\Светлана\Desktop\ЗАГРУжаю!\2015-01-18_1545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813" y="173038"/>
            <a:ext cx="7078662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80899" name="Picture 2" descr="C:\Users\Светлана\Desktop\ЗАГРУжаю!\2015-01-18_1543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33363"/>
            <a:ext cx="5764213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81923" name="Picture 2" descr="C:\Users\Светлана\Desktop\ЗАГРУжаю!\2015-01-18_1546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1403350"/>
            <a:ext cx="90106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Светлана\Desktop\ЗАГРУжаю!\2015-01-28_1237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0"/>
            <a:ext cx="828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83971" name="Picture 2" descr="C:\Users\Светлана\Desktop\ЗАГРУжаю!\2015-01-18_1546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214313"/>
            <a:ext cx="5018087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C:\Users\Светлана\Desktop\ЗАГРУжаю!\2015-01-18_1554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92450"/>
            <a:ext cx="379571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ny\Desktop\ЗАГРУЖАЮ\2015-01-10_014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" y="836613"/>
            <a:ext cx="2794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2997200" y="593725"/>
            <a:ext cx="5778500" cy="5842000"/>
          </a:xfrm>
          <a:prstGeom prst="verticalScroll">
            <a:avLst>
              <a:gd name="adj" fmla="val 7037"/>
            </a:avLst>
          </a:prstGeom>
          <a:solidFill>
            <a:schemeClr val="accent1">
              <a:alpha val="0"/>
            </a:schemeClr>
          </a:solidFill>
          <a:ln>
            <a:solidFill>
              <a:schemeClr val="tx1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8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Даже когда Вы просто спокойно стоите, удерживая равновесие, в этом участвуют 300 мышц! </a:t>
            </a:r>
          </a:p>
          <a:p>
            <a:pPr>
              <a:defRPr/>
            </a:pPr>
            <a:endParaRPr lang="ru-RU" sz="8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>
              <a:defRPr/>
            </a:pPr>
            <a:endParaRPr lang="ru-RU" sz="28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Прямоугольник 10"/>
          <p:cNvSpPr>
            <a:spLocks noChangeArrowheads="1"/>
          </p:cNvSpPr>
          <p:nvPr/>
        </p:nvSpPr>
        <p:spPr bwMode="auto">
          <a:xfrm>
            <a:off x="-788988" y="623888"/>
            <a:ext cx="4305301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81  </a:t>
            </a:r>
          </a:p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(</a:t>
            </a:r>
            <a:r>
              <a:rPr lang="en-US" altLang="ru-RU" sz="2800" b="1">
                <a:solidFill>
                  <a:srgbClr val="000099"/>
                </a:solidFill>
                <a:latin typeface="Verdana" pitchFamily="34" charset="0"/>
              </a:rPr>
              <a:t>V64</a:t>
            </a:r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) </a:t>
            </a:r>
          </a:p>
        </p:txBody>
      </p:sp>
      <p:sp>
        <p:nvSpPr>
          <p:cNvPr id="84996" name="Прямоугольник 6"/>
          <p:cNvSpPr>
            <a:spLocks noChangeArrowheads="1"/>
          </p:cNvSpPr>
          <p:nvPr/>
        </p:nvSpPr>
        <p:spPr bwMode="auto">
          <a:xfrm>
            <a:off x="214313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/>
              <a:t>Боли в позвоночнике</a:t>
            </a:r>
            <a:endParaRPr lang="ru-RU" altLang="ru-RU" sz="3200" b="1">
              <a:latin typeface="Verdana" pitchFamily="34" charset="0"/>
            </a:endParaRPr>
          </a:p>
        </p:txBody>
      </p:sp>
      <p:pic>
        <p:nvPicPr>
          <p:cNvPr id="84997" name="Picture 2" descr="V64 - сл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63" y="1716088"/>
            <a:ext cx="192881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Прямоугольник 10"/>
          <p:cNvSpPr>
            <a:spLocks noChangeArrowheads="1"/>
          </p:cNvSpPr>
          <p:nvPr/>
        </p:nvSpPr>
        <p:spPr bwMode="auto">
          <a:xfrm>
            <a:off x="2154238" y="655638"/>
            <a:ext cx="4305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</a:t>
            </a:r>
            <a:r>
              <a:rPr lang="en-US" altLang="ru-RU" sz="2800" b="1">
                <a:solidFill>
                  <a:srgbClr val="000099"/>
                </a:solidFill>
                <a:latin typeface="Verdana" pitchFamily="34" charset="0"/>
              </a:rPr>
              <a:t>62</a:t>
            </a:r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  (</a:t>
            </a:r>
            <a:r>
              <a:rPr lang="en-US" altLang="ru-RU" sz="2800" b="1">
                <a:solidFill>
                  <a:srgbClr val="000099"/>
                </a:solidFill>
                <a:latin typeface="Verdana" pitchFamily="34" charset="0"/>
              </a:rPr>
              <a:t>Gi4</a:t>
            </a:r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) </a:t>
            </a:r>
          </a:p>
        </p:txBody>
      </p:sp>
      <p:pic>
        <p:nvPicPr>
          <p:cNvPr id="84999" name="Picture 6" descr="Gi4 - спра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25" y="1214438"/>
            <a:ext cx="1725613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E:\РИСУНКИ1 - 27.10.13\VEKTOR8\прострел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8038" y="2535238"/>
            <a:ext cx="7065962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71500" y="5672138"/>
            <a:ext cx="8229600" cy="128587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00125"/>
            <a:ext cx="9144000" cy="4929188"/>
          </a:xfrm>
          <a:prstGeom prst="rect">
            <a:avLst/>
          </a:prstGeom>
        </p:spPr>
        <p:txBody>
          <a:bodyPr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endParaRPr lang="ru-RU" sz="96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86021" name="Picture 6" descr="V40 - спра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757238"/>
            <a:ext cx="13731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Прямоугольник 4"/>
          <p:cNvSpPr>
            <a:spLocks noChangeArrowheads="1"/>
          </p:cNvSpPr>
          <p:nvPr/>
        </p:nvSpPr>
        <p:spPr bwMode="auto">
          <a:xfrm>
            <a:off x="-1687513" y="0"/>
            <a:ext cx="8797926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FF0000"/>
                </a:solidFill>
              </a:rPr>
              <a:t>При спазмах мышц</a:t>
            </a:r>
          </a:p>
        </p:txBody>
      </p:sp>
      <p:pic>
        <p:nvPicPr>
          <p:cNvPr id="86023" name="Picture 9" descr="E:\РИСУНКИ1 - 27.10.13\VEKTOR8\спазм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288" y="0"/>
            <a:ext cx="7224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4" descr="G:\ЗОНЫ-ТОЧКИ1- отформатированный фон - 11.09.12\F-VB\F\F3\F3 - спра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863" y="4083050"/>
            <a:ext cx="9620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Прямоугольник 10"/>
          <p:cNvSpPr>
            <a:spLocks noChangeArrowheads="1"/>
          </p:cNvSpPr>
          <p:nvPr/>
        </p:nvSpPr>
        <p:spPr bwMode="auto">
          <a:xfrm>
            <a:off x="0" y="6334125"/>
            <a:ext cx="3752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3 (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F3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86026" name="Прямоугольник 10"/>
          <p:cNvSpPr>
            <a:spLocks noChangeArrowheads="1"/>
          </p:cNvSpPr>
          <p:nvPr/>
        </p:nvSpPr>
        <p:spPr bwMode="auto">
          <a:xfrm>
            <a:off x="-661988" y="2963863"/>
            <a:ext cx="34369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79 </a:t>
            </a:r>
            <a:endParaRPr lang="en-US" sz="2800" b="1">
              <a:solidFill>
                <a:srgbClr val="000099"/>
              </a:solidFill>
              <a:latin typeface="Verdana" pitchFamily="34" charset="0"/>
            </a:endParaRPr>
          </a:p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(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V40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86027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8875" y="3625850"/>
            <a:ext cx="5524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71500" y="5572125"/>
            <a:ext cx="8229600" cy="128587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609600" indent="-609600" algn="ctr">
              <a:buFont typeface="Wingdings" pitchFamily="2" charset="2"/>
              <a:buNone/>
              <a:defRPr/>
            </a:pP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00125"/>
            <a:ext cx="9144000" cy="4929188"/>
          </a:xfrm>
          <a:prstGeom prst="rect">
            <a:avLst/>
          </a:prstGeom>
        </p:spPr>
        <p:txBody>
          <a:bodyPr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None/>
              <a:defRPr/>
            </a:pPr>
            <a:endParaRPr lang="ru-RU" sz="9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7045" name="Picture 20" descr="E:\ФОТО Аппаратов\фото кулонов - новые\Новые фото кулонов -PNG\Остеосил..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2100" y="866775"/>
            <a:ext cx="1016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2" descr="G:\ЗОНЫ-ТОЧКИ1- отформатированный фон - 11.09.12\R-V\V\V10\V10 - сле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5638"/>
            <a:ext cx="31750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2" descr="G:\ЗОНЫ-ТОЧКИ1- отформатированный фон - 11.09.12\R-V\V\V40\V40-сле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5113" y="884238"/>
            <a:ext cx="17557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Рисунок 5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2784475"/>
            <a:ext cx="933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7" descr="F:\ФОТО Аппаратов\Здоровые суставы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2750" y="4340225"/>
            <a:ext cx="130968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0" name="Прямоугольник 6"/>
          <p:cNvSpPr>
            <a:spLocks noChangeArrowheads="1"/>
          </p:cNvSpPr>
          <p:nvPr/>
        </p:nvSpPr>
        <p:spPr bwMode="auto">
          <a:xfrm>
            <a:off x="0" y="4192588"/>
            <a:ext cx="37988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Verdana" pitchFamily="34" charset="0"/>
              </a:rPr>
              <a:t>отвечает за функцию мышечной ткани</a:t>
            </a:r>
          </a:p>
        </p:txBody>
      </p:sp>
      <p:sp>
        <p:nvSpPr>
          <p:cNvPr id="87051" name="Прямоугольник 10"/>
          <p:cNvSpPr>
            <a:spLocks noChangeArrowheads="1"/>
          </p:cNvSpPr>
          <p:nvPr/>
        </p:nvSpPr>
        <p:spPr bwMode="auto">
          <a:xfrm>
            <a:off x="-1195388" y="0"/>
            <a:ext cx="603567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74 (V10)</a:t>
            </a:r>
          </a:p>
        </p:txBody>
      </p:sp>
      <p:sp>
        <p:nvSpPr>
          <p:cNvPr id="87052" name="Прямоугольник 10"/>
          <p:cNvSpPr>
            <a:spLocks noChangeArrowheads="1"/>
          </p:cNvSpPr>
          <p:nvPr/>
        </p:nvSpPr>
        <p:spPr bwMode="auto">
          <a:xfrm>
            <a:off x="4079875" y="0"/>
            <a:ext cx="603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74 (V10)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Прямоугольник 10"/>
          <p:cNvSpPr>
            <a:spLocks noChangeArrowheads="1"/>
          </p:cNvSpPr>
          <p:nvPr/>
        </p:nvSpPr>
        <p:spPr bwMode="auto">
          <a:xfrm>
            <a:off x="0" y="0"/>
            <a:ext cx="285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3 (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F3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88068" name="Picture 4" descr="G:\ЗОНЫ-ТОЧКИ1- отформатированный фон - 11.09.12\F-VB\F\F3\F3 - спра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638" y="954088"/>
            <a:ext cx="1236662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Прямоугольник 9"/>
          <p:cNvSpPr>
            <a:spLocks noChangeArrowheads="1"/>
          </p:cNvSpPr>
          <p:nvPr/>
        </p:nvSpPr>
        <p:spPr bwMode="auto">
          <a:xfrm>
            <a:off x="0" y="419100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 используется для нормализации синтетической и детоксикационной функций печени</a:t>
            </a:r>
            <a:endParaRPr lang="ru-RU" sz="2400" b="1">
              <a:latin typeface="Verdana" pitchFamily="34" charset="0"/>
            </a:endParaRPr>
          </a:p>
        </p:txBody>
      </p:sp>
      <p:sp>
        <p:nvSpPr>
          <p:cNvPr id="88070" name="Прямоугольник 11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для восстановления мышечного тонуса</a:t>
            </a:r>
            <a:endParaRPr lang="ru-RU" sz="2400" b="1">
              <a:latin typeface="Verdana" pitchFamily="34" charset="0"/>
            </a:endParaRPr>
          </a:p>
        </p:txBody>
      </p:sp>
      <p:pic>
        <p:nvPicPr>
          <p:cNvPr id="88071" name="Picture 17" descr="F:\ФОТО Аппаратов\фото кулонов - новые\Новые фото кулонов -PNG\Вит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25" y="1757363"/>
            <a:ext cx="1249363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2" descr="G:\ЗОНЫ-ТОЧКИ1- отформатированный фон - 11.09.12\VC-VG\VG\VG4\VG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9625" y="1116013"/>
            <a:ext cx="198437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3" name="Прямоугольник 10"/>
          <p:cNvSpPr>
            <a:spLocks noChangeArrowheads="1"/>
          </p:cNvSpPr>
          <p:nvPr/>
        </p:nvSpPr>
        <p:spPr bwMode="auto">
          <a:xfrm>
            <a:off x="3862388" y="0"/>
            <a:ext cx="603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88 (Точка VG 4)</a:t>
            </a:r>
          </a:p>
        </p:txBody>
      </p:sp>
      <p:sp>
        <p:nvSpPr>
          <p:cNvPr id="88074" name="Прямоугольник 11"/>
          <p:cNvSpPr>
            <a:spLocks noChangeArrowheads="1"/>
          </p:cNvSpPr>
          <p:nvPr/>
        </p:nvSpPr>
        <p:spPr bwMode="auto">
          <a:xfrm>
            <a:off x="0" y="54959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для восстановления энергетических процессов</a:t>
            </a:r>
            <a:endParaRPr lang="ru-RU" sz="2400" b="1">
              <a:latin typeface="Verdana" pitchFamily="34" charset="0"/>
            </a:endParaRPr>
          </a:p>
        </p:txBody>
      </p:sp>
      <p:pic>
        <p:nvPicPr>
          <p:cNvPr id="88075" name="Picture 2" descr="E:\РИСУНКИ1 - 27.10.13\VEKTOR8\ЖК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3588" y="2238375"/>
            <a:ext cx="186372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18" descr="F:\ФОТО Аппаратов\Здоровая печень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3050" y="850900"/>
            <a:ext cx="130651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Прямоугольник 10"/>
          <p:cNvSpPr>
            <a:spLocks noChangeArrowheads="1"/>
          </p:cNvSpPr>
          <p:nvPr/>
        </p:nvSpPr>
        <p:spPr bwMode="auto">
          <a:xfrm>
            <a:off x="1681163" y="1214438"/>
            <a:ext cx="93583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ru-RU" sz="4400" b="1">
                <a:solidFill>
                  <a:srgbClr val="0000FF"/>
                </a:solidFill>
              </a:rPr>
              <a:t>VB</a:t>
            </a:r>
            <a:r>
              <a:rPr lang="ru-RU" altLang="ru-RU" sz="4400" b="1">
                <a:solidFill>
                  <a:srgbClr val="0000FF"/>
                </a:solidFill>
              </a:rPr>
              <a:t> 34 (зона 13)</a:t>
            </a:r>
            <a:r>
              <a:rPr lang="ru-RU" altLang="ru-RU" sz="4400" b="1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89091" name="Прямоугольник 10"/>
          <p:cNvSpPr>
            <a:spLocks noChangeArrowheads="1"/>
          </p:cNvSpPr>
          <p:nvPr/>
        </p:nvSpPr>
        <p:spPr bwMode="auto">
          <a:xfrm>
            <a:off x="1911350" y="0"/>
            <a:ext cx="80248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altLang="ru-RU" sz="4400" b="1">
                <a:solidFill>
                  <a:srgbClr val="0000FF"/>
                </a:solidFill>
              </a:rPr>
              <a:t>пластика движений, </a:t>
            </a:r>
            <a:endParaRPr lang="ru-RU" altLang="ru-RU" sz="4400" b="1">
              <a:solidFill>
                <a:srgbClr val="0000FF"/>
              </a:solidFill>
              <a:latin typeface="Verdana" pitchFamily="34" charset="0"/>
            </a:endParaRPr>
          </a:p>
        </p:txBody>
      </p:sp>
      <p:pic>
        <p:nvPicPr>
          <p:cNvPr id="89092" name="Picture 3" descr="G:\ЗОНЫ-ТОЧКИ1- отформатированный фон - 11.09.12\F-VB\VB\VB34\VB34-сле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1828800"/>
            <a:ext cx="27241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C:\Users\Светлана\Desktop\ЗАГРУжаю!\2015-01-14_1634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975" y="2905125"/>
            <a:ext cx="34766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FF"/>
                </a:solidFill>
              </a:rPr>
              <a:t>При судорогах мышц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Прямоугольник 10"/>
          <p:cNvSpPr>
            <a:spLocks noChangeArrowheads="1"/>
          </p:cNvSpPr>
          <p:nvPr/>
        </p:nvSpPr>
        <p:spPr bwMode="auto">
          <a:xfrm>
            <a:off x="0" y="1598613"/>
            <a:ext cx="4305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88  (VG 4) </a:t>
            </a:r>
          </a:p>
        </p:txBody>
      </p:sp>
      <p:sp>
        <p:nvSpPr>
          <p:cNvPr id="90116" name="Прямоугольник 6"/>
          <p:cNvSpPr>
            <a:spLocks noChangeArrowheads="1"/>
          </p:cNvSpPr>
          <p:nvPr/>
        </p:nvSpPr>
        <p:spPr bwMode="auto">
          <a:xfrm>
            <a:off x="0" y="163513"/>
            <a:ext cx="53911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Если заболевания </a:t>
            </a:r>
            <a:r>
              <a:rPr lang="ru-RU" sz="2800" b="1">
                <a:solidFill>
                  <a:srgbClr val="FF0000"/>
                </a:solidFill>
              </a:rPr>
              <a:t>нижнего</a:t>
            </a:r>
            <a:r>
              <a:rPr lang="ru-RU" sz="2800" b="1"/>
              <a:t> отдела опорно-двигательного аппарата</a:t>
            </a:r>
            <a:endParaRPr lang="ru-RU" altLang="ru-RU" sz="2800" b="1">
              <a:latin typeface="Verdana" pitchFamily="34" charset="0"/>
            </a:endParaRPr>
          </a:p>
        </p:txBody>
      </p:sp>
      <p:pic>
        <p:nvPicPr>
          <p:cNvPr id="90117" name="Picture 2" descr="G:\ЗОНЫ-ТОЧКИ1- отформатированный фон - 11.09.12\VC-VG\VG\VG4\VG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" y="2260600"/>
            <a:ext cx="24526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E:\РИСУНКИ1 - 27.10.13\VEKTOR8\прострел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1763" y="0"/>
            <a:ext cx="3932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1139" name="Picture 2" descr="C:\Users\Светлана\Desktop\ЗАГРУжаю!\2015-01-18_1552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213" y="0"/>
            <a:ext cx="99726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2163" name="Picture 2" descr="C:\Users\Светлана\Desktop\ЗАГРУжаю!\2015-01-15_1453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814388"/>
            <a:ext cx="818356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Прямоугольник 10"/>
          <p:cNvSpPr>
            <a:spLocks noChangeArrowheads="1"/>
          </p:cNvSpPr>
          <p:nvPr/>
        </p:nvSpPr>
        <p:spPr bwMode="auto">
          <a:xfrm>
            <a:off x="5894388" y="5367338"/>
            <a:ext cx="4305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89  </a:t>
            </a:r>
          </a:p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(VG 14) </a:t>
            </a:r>
          </a:p>
        </p:txBody>
      </p:sp>
      <p:pic>
        <p:nvPicPr>
          <p:cNvPr id="93188" name="Picture 3" descr="G:\ЗОНЫ-ТОЧКИ1- отформатированный фон - 11.09.12\VC-VG\VG\VG14\VG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1013" y="2087563"/>
            <a:ext cx="19970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Прямоугольник 6"/>
          <p:cNvSpPr>
            <a:spLocks noChangeArrowheads="1"/>
          </p:cNvSpPr>
          <p:nvPr/>
        </p:nvSpPr>
        <p:spPr bwMode="auto">
          <a:xfrm>
            <a:off x="4351338" y="0"/>
            <a:ext cx="43354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Если заболевания </a:t>
            </a:r>
            <a:r>
              <a:rPr lang="ru-RU" sz="2800" b="1">
                <a:solidFill>
                  <a:srgbClr val="FF0000"/>
                </a:solidFill>
              </a:rPr>
              <a:t>верхнего</a:t>
            </a:r>
            <a:r>
              <a:rPr lang="ru-RU" sz="2800" b="1"/>
              <a:t> отдела опорно-двигательного аппарата</a:t>
            </a:r>
            <a:endParaRPr lang="ru-RU" altLang="ru-RU" sz="2800" b="1">
              <a:latin typeface="Verdana" pitchFamily="34" charset="0"/>
            </a:endParaRPr>
          </a:p>
        </p:txBody>
      </p:sp>
      <p:pic>
        <p:nvPicPr>
          <p:cNvPr id="93190" name="Picture 6" descr="E:\РИСУНКИ1 - 27.10.13\VEKTOR8\шейный остеох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59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4211" name="Picture 2" descr="C:\Users\Светлана\Desktop\ЗАГРУжаю!\2015-01-15_1455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538" y="542925"/>
            <a:ext cx="66135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Биология презентации\переделать\на конкурс человек\Your Quality Anatomy File_files\фон коп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H:\Биология презентации\переделать\на конкурс человек\Рисунок3 копия.gif"/>
          <p:cNvPicPr>
            <a:picLocks noChangeAspect="1" noChangeArrowheads="1"/>
          </p:cNvPicPr>
          <p:nvPr/>
        </p:nvPicPr>
        <p:blipFill>
          <a:blip r:embed="rId3" cstate="print"/>
          <a:srcRect l="15912" r="18166" b="7864"/>
          <a:stretch>
            <a:fillRect/>
          </a:stretch>
        </p:blipFill>
        <p:spPr bwMode="auto">
          <a:xfrm>
            <a:off x="1357313" y="1000125"/>
            <a:ext cx="61436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H:\Биология презентации\переделать\на конкурс человек\Рисунок15 копи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5721">
            <a:off x="7239000" y="3543300"/>
            <a:ext cx="1719263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500313" y="1928813"/>
            <a:ext cx="500062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1"/>
          <p:cNvSpPr txBox="1">
            <a:spLocks noChangeArrowheads="1"/>
          </p:cNvSpPr>
          <p:nvPr/>
        </p:nvSpPr>
        <p:spPr bwMode="auto">
          <a:xfrm>
            <a:off x="0" y="1143000"/>
            <a:ext cx="1285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Шейные позвонки (7)</a:t>
            </a: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0" y="2500313"/>
            <a:ext cx="13239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Грудные позвонки (12)</a:t>
            </a:r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0" y="4214813"/>
            <a:ext cx="1676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Поясничные позвонки (5)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0" y="5214938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Крестцовые позвонки (5)</a:t>
            </a:r>
          </a:p>
        </p:txBody>
      </p:sp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0" y="5929313"/>
            <a:ext cx="17462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Копчиковые позвонки </a:t>
            </a:r>
          </a:p>
          <a:p>
            <a:r>
              <a:rPr lang="ru-RU" b="1"/>
              <a:t>(4-5)</a:t>
            </a:r>
          </a:p>
        </p:txBody>
      </p:sp>
      <p:sp>
        <p:nvSpPr>
          <p:cNvPr id="12299" name="TextBox 16"/>
          <p:cNvSpPr txBox="1">
            <a:spLocks noChangeArrowheads="1"/>
          </p:cNvSpPr>
          <p:nvPr/>
        </p:nvSpPr>
        <p:spPr bwMode="auto">
          <a:xfrm>
            <a:off x="3000375" y="1428750"/>
            <a:ext cx="1654175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Поперечные отростки позвонков</a:t>
            </a:r>
          </a:p>
        </p:txBody>
      </p:sp>
      <p:sp>
        <p:nvSpPr>
          <p:cNvPr id="12300" name="TextBox 17"/>
          <p:cNvSpPr txBox="1">
            <a:spLocks noChangeArrowheads="1"/>
          </p:cNvSpPr>
          <p:nvPr/>
        </p:nvSpPr>
        <p:spPr bwMode="auto">
          <a:xfrm>
            <a:off x="4643438" y="1214438"/>
            <a:ext cx="1214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Шейный лордоз</a:t>
            </a:r>
          </a:p>
        </p:txBody>
      </p:sp>
      <p:sp>
        <p:nvSpPr>
          <p:cNvPr id="12301" name="TextBox 18"/>
          <p:cNvSpPr txBox="1">
            <a:spLocks noChangeArrowheads="1"/>
          </p:cNvSpPr>
          <p:nvPr/>
        </p:nvSpPr>
        <p:spPr bwMode="auto">
          <a:xfrm>
            <a:off x="4786313" y="2786063"/>
            <a:ext cx="128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Грудной кифоз</a:t>
            </a:r>
          </a:p>
        </p:txBody>
      </p:sp>
      <p:sp>
        <p:nvSpPr>
          <p:cNvPr id="12302" name="TextBox 19"/>
          <p:cNvSpPr txBox="1">
            <a:spLocks noChangeArrowheads="1"/>
          </p:cNvSpPr>
          <p:nvPr/>
        </p:nvSpPr>
        <p:spPr bwMode="auto">
          <a:xfrm>
            <a:off x="3857625" y="4857750"/>
            <a:ext cx="1785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Поясничный лордоз</a:t>
            </a:r>
          </a:p>
        </p:txBody>
      </p:sp>
      <p:sp>
        <p:nvSpPr>
          <p:cNvPr id="12303" name="TextBox 20"/>
          <p:cNvSpPr txBox="1">
            <a:spLocks noChangeArrowheads="1"/>
          </p:cNvSpPr>
          <p:nvPr/>
        </p:nvSpPr>
        <p:spPr bwMode="auto">
          <a:xfrm>
            <a:off x="4214813" y="6072188"/>
            <a:ext cx="178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Крестцовый кифоз</a:t>
            </a:r>
          </a:p>
        </p:txBody>
      </p:sp>
      <p:sp>
        <p:nvSpPr>
          <p:cNvPr id="12304" name="TextBox 21"/>
          <p:cNvSpPr txBox="1">
            <a:spLocks noChangeArrowheads="1"/>
          </p:cNvSpPr>
          <p:nvPr/>
        </p:nvSpPr>
        <p:spPr bwMode="auto">
          <a:xfrm>
            <a:off x="7286625" y="2428875"/>
            <a:ext cx="1643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Позвоночный канал</a:t>
            </a:r>
          </a:p>
        </p:txBody>
      </p:sp>
      <p:sp>
        <p:nvSpPr>
          <p:cNvPr id="12305" name="TextBox 22"/>
          <p:cNvSpPr txBox="1">
            <a:spLocks noChangeArrowheads="1"/>
          </p:cNvSpPr>
          <p:nvPr/>
        </p:nvSpPr>
        <p:spPr bwMode="auto">
          <a:xfrm>
            <a:off x="7429500" y="3071813"/>
            <a:ext cx="1428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Тело позвонка</a:t>
            </a:r>
          </a:p>
        </p:txBody>
      </p:sp>
      <p:sp>
        <p:nvSpPr>
          <p:cNvPr id="12306" name="TextBox 23"/>
          <p:cNvSpPr txBox="1">
            <a:spLocks noChangeArrowheads="1"/>
          </p:cNvSpPr>
          <p:nvPr/>
        </p:nvSpPr>
        <p:spPr bwMode="auto">
          <a:xfrm>
            <a:off x="6786563" y="5143500"/>
            <a:ext cx="2571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Межпозвоночное отверстие</a:t>
            </a:r>
          </a:p>
        </p:txBody>
      </p:sp>
      <p:sp>
        <p:nvSpPr>
          <p:cNvPr id="12307" name="TextBox 24"/>
          <p:cNvSpPr txBox="1">
            <a:spLocks noChangeArrowheads="1"/>
          </p:cNvSpPr>
          <p:nvPr/>
        </p:nvSpPr>
        <p:spPr bwMode="auto">
          <a:xfrm>
            <a:off x="6858000" y="5786438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Крестцовый канал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0800000">
            <a:off x="6715125" y="4143375"/>
            <a:ext cx="1214438" cy="71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0800000">
            <a:off x="6286500" y="4572000"/>
            <a:ext cx="1785938" cy="71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358063" y="5072063"/>
            <a:ext cx="214312" cy="142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286625" y="5715000"/>
            <a:ext cx="428625" cy="142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2" name="TextBox 40"/>
          <p:cNvSpPr txBox="1"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latin typeface="Monotype Corsiva" pitchFamily="66" charset="0"/>
              </a:rPr>
              <a:t>Позвоночник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5235" name="Picture 2" descr="C:\Users\Светлана\Desktop\ЗАГРУжаю!\2015-01-15_1458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2700"/>
            <a:ext cx="64008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6259" name="Picture 2" descr="C:\Users\Светлана\Desktop\ЗАГРУжаю!\2015-01-18_161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788" y="0"/>
            <a:ext cx="7804151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Прямоугольник 10"/>
          <p:cNvSpPr>
            <a:spLocks noChangeArrowheads="1"/>
          </p:cNvSpPr>
          <p:nvPr/>
        </p:nvSpPr>
        <p:spPr bwMode="auto">
          <a:xfrm>
            <a:off x="-368300" y="663575"/>
            <a:ext cx="4362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Зона 8 (</a:t>
            </a:r>
            <a:r>
              <a:rPr lang="en-US" sz="2400" b="1">
                <a:solidFill>
                  <a:srgbClr val="000099"/>
                </a:solidFill>
                <a:latin typeface="Verdana" pitchFamily="34" charset="0"/>
              </a:rPr>
              <a:t>VB</a:t>
            </a:r>
            <a:r>
              <a:rPr lang="ru-RU" sz="2400" b="1">
                <a:solidFill>
                  <a:srgbClr val="000099"/>
                </a:solidFill>
                <a:latin typeface="Verdana" pitchFamily="34" charset="0"/>
              </a:rPr>
              <a:t>12)</a:t>
            </a:r>
          </a:p>
        </p:txBody>
      </p:sp>
      <p:pic>
        <p:nvPicPr>
          <p:cNvPr id="97284" name="Picture 3" descr="G:\ЗОНЫ-ТОЧКИ1- отформатированный фон - 11.09.12\F-VB\VB\VB12\VB12 - спра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38" y="1265238"/>
            <a:ext cx="16256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 descr="F:\ФОТО Аппаратов\фото кулонов - новые\Новые фото кулонов -PNG\Альф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6388" y="852488"/>
            <a:ext cx="9286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2" descr="V8 - сле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1198563"/>
            <a:ext cx="15049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Прямоугольник 10"/>
          <p:cNvSpPr>
            <a:spLocks noChangeArrowheads="1"/>
          </p:cNvSpPr>
          <p:nvPr/>
        </p:nvSpPr>
        <p:spPr bwMode="auto">
          <a:xfrm>
            <a:off x="4838700" y="738188"/>
            <a:ext cx="4305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73  (V 8) </a:t>
            </a:r>
          </a:p>
        </p:txBody>
      </p:sp>
      <p:sp>
        <p:nvSpPr>
          <p:cNvPr id="97288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При вегетативной дисфункции</a:t>
            </a:r>
            <a:endParaRPr lang="ru-RU" altLang="ru-RU" sz="2800" b="1">
              <a:latin typeface="Verdana" pitchFamily="34" charset="0"/>
            </a:endParaRPr>
          </a:p>
        </p:txBody>
      </p:sp>
      <p:pic>
        <p:nvPicPr>
          <p:cNvPr id="97289" name="Picture 3" descr="E:\ФОТО Аппаратов\фото кулонов - новые\Новые фото кулонов -PNG\омег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7025" y="1546225"/>
            <a:ext cx="10366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Рисунок 5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1450" y="1492250"/>
            <a:ext cx="10064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1" name="Picture 7" descr="E:\РИСУНКИ1 - 27.10.13\VEKTOR8\гол бол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0713" y="3349625"/>
            <a:ext cx="33051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2" name="Picture 2" descr="G:\картинки\VB21 - справ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5588" y="4144963"/>
            <a:ext cx="177006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3" name="Прямоугольник 10"/>
          <p:cNvSpPr>
            <a:spLocks noChangeArrowheads="1"/>
          </p:cNvSpPr>
          <p:nvPr/>
        </p:nvSpPr>
        <p:spPr bwMode="auto">
          <a:xfrm>
            <a:off x="817563" y="3548063"/>
            <a:ext cx="350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  <a:t>Зона 11  (</a:t>
            </a:r>
            <a:r>
              <a:rPr lang="en-US" altLang="ru-RU" sz="2400" b="1">
                <a:solidFill>
                  <a:srgbClr val="000099"/>
                </a:solidFill>
                <a:latin typeface="Verdana" pitchFamily="34" charset="0"/>
              </a:rPr>
              <a:t>VB</a:t>
            </a:r>
            <a: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  <a:t>21)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Прямоугольник 14"/>
          <p:cNvSpPr>
            <a:spLocks noChangeArrowheads="1"/>
          </p:cNvSpPr>
          <p:nvPr/>
        </p:nvSpPr>
        <p:spPr bwMode="auto">
          <a:xfrm>
            <a:off x="450850" y="0"/>
            <a:ext cx="3333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0099"/>
                </a:solidFill>
                <a:latin typeface="Verdana" pitchFamily="34" charset="0"/>
              </a:rPr>
              <a:t>Зона 93 (точка ак. Родштата)</a:t>
            </a:r>
          </a:p>
        </p:txBody>
      </p:sp>
      <p:pic>
        <p:nvPicPr>
          <p:cNvPr id="98308" name="Picture 3" descr="G:\ЗОНЫ-ТОЧКИ1- отформатированный фон - 11.09.12\ПРАВЫЙ ПЛЕЧЕВОЙ СУСТАВ\плечевой суста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2841625"/>
            <a:ext cx="1697037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Прямоугольник 6"/>
          <p:cNvSpPr>
            <a:spLocks noChangeArrowheads="1"/>
          </p:cNvSpPr>
          <p:nvPr/>
        </p:nvSpPr>
        <p:spPr bwMode="auto">
          <a:xfrm>
            <a:off x="0" y="1019175"/>
            <a:ext cx="45434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altLang="ru-RU" sz="2800" b="1">
                <a:latin typeface="Verdana" pitchFamily="34" charset="0"/>
              </a:rPr>
              <a:t>улучшение реологических свойств крови (текучести)</a:t>
            </a:r>
          </a:p>
        </p:txBody>
      </p:sp>
      <p:pic>
        <p:nvPicPr>
          <p:cNvPr id="98310" name="Рисунок 5" descr="H:\КНИГИ - продажа  - 06.12.14\6 - КУЛОНЫ ЗДОРОВЬЯ\Hem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4638" y="641350"/>
            <a:ext cx="1008062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2" descr="E:\РИСУНКИ1 - 27.10.13\VEKTOR8\Rp6 -cпра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9275" y="2516188"/>
            <a:ext cx="11239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Прямоугольник 7"/>
          <p:cNvSpPr>
            <a:spLocks noChangeArrowheads="1"/>
          </p:cNvSpPr>
          <p:nvPr/>
        </p:nvSpPr>
        <p:spPr bwMode="auto">
          <a:xfrm>
            <a:off x="6400800" y="352425"/>
            <a:ext cx="2166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42 (Точка 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Rp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6 )</a:t>
            </a:r>
          </a:p>
        </p:txBody>
      </p:sp>
      <p:sp>
        <p:nvSpPr>
          <p:cNvPr id="98313" name="Прямоугольник 6"/>
          <p:cNvSpPr>
            <a:spLocks noChangeArrowheads="1"/>
          </p:cNvSpPr>
          <p:nvPr/>
        </p:nvSpPr>
        <p:spPr bwMode="auto">
          <a:xfrm>
            <a:off x="5484813" y="1733550"/>
            <a:ext cx="3856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latin typeface="Verdana" pitchFamily="34" charset="0"/>
              </a:rPr>
              <a:t>«мастер крови»</a:t>
            </a:r>
          </a:p>
        </p:txBody>
      </p:sp>
      <p:pic>
        <p:nvPicPr>
          <p:cNvPr id="98314" name="Picture 2" descr="Rp3 - слев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3025" y="4540250"/>
            <a:ext cx="20399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5" name="Прямоугольник 10"/>
          <p:cNvSpPr>
            <a:spLocks noChangeArrowheads="1"/>
          </p:cNvSpPr>
          <p:nvPr/>
        </p:nvSpPr>
        <p:spPr bwMode="auto">
          <a:xfrm>
            <a:off x="3148013" y="3529013"/>
            <a:ext cx="2971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99 (Точка 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Rp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3 )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99331" name="Picture 2" descr="C:\Users\Светлана\Desktop\ЗАГРУжаю!\2015-01-18_1607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450"/>
            <a:ext cx="91440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E:\картинки\фон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Прямоугольник 5"/>
          <p:cNvSpPr>
            <a:spLocks noChangeArrowheads="1"/>
          </p:cNvSpPr>
          <p:nvPr/>
        </p:nvSpPr>
        <p:spPr bwMode="auto">
          <a:xfrm>
            <a:off x="2063750" y="0"/>
            <a:ext cx="573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Зона 70 (</a:t>
            </a:r>
            <a:r>
              <a:rPr lang="en-US" sz="2800" b="1">
                <a:solidFill>
                  <a:srgbClr val="000099"/>
                </a:solidFill>
                <a:latin typeface="Verdana" pitchFamily="34" charset="0"/>
              </a:rPr>
              <a:t>R10</a:t>
            </a: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00356" name="Picture 2" descr="G:\ЗОНЫ-ТОЧКИ1- отформатированный фон - 11.09.12\R-V\R\R10\R10 - спра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1970088"/>
            <a:ext cx="16986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Прямоугольник 9"/>
          <p:cNvSpPr>
            <a:spLocks noChangeArrowheads="1"/>
          </p:cNvSpPr>
          <p:nvPr/>
        </p:nvSpPr>
        <p:spPr bwMode="auto">
          <a:xfrm>
            <a:off x="0" y="4794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Verdana" pitchFamily="34" charset="0"/>
              </a:rPr>
              <a:t> - индикатор старости, изнашивания организма</a:t>
            </a:r>
          </a:p>
        </p:txBody>
      </p:sp>
      <p:sp>
        <p:nvSpPr>
          <p:cNvPr id="100358" name="Прямоугольник 10"/>
          <p:cNvSpPr>
            <a:spLocks noChangeArrowheads="1"/>
          </p:cNvSpPr>
          <p:nvPr/>
        </p:nvSpPr>
        <p:spPr bwMode="auto">
          <a:xfrm>
            <a:off x="0" y="127317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отвечает за соединительную ткань</a:t>
            </a:r>
          </a:p>
        </p:txBody>
      </p:sp>
      <p:sp>
        <p:nvSpPr>
          <p:cNvPr id="100359" name="Прямоугольник 11"/>
          <p:cNvSpPr>
            <a:spLocks noChangeArrowheads="1"/>
          </p:cNvSpPr>
          <p:nvPr/>
        </p:nvSpPr>
        <p:spPr bwMode="auto">
          <a:xfrm>
            <a:off x="0" y="1651000"/>
            <a:ext cx="9296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за чувствительность клеточных рецепторов  к регуляции</a:t>
            </a:r>
          </a:p>
        </p:txBody>
      </p:sp>
      <p:sp>
        <p:nvSpPr>
          <p:cNvPr id="100360" name="Прямоугольник 12"/>
          <p:cNvSpPr>
            <a:spLocks noChangeArrowheads="1"/>
          </p:cNvSpPr>
          <p:nvPr/>
        </p:nvSpPr>
        <p:spPr bwMode="auto">
          <a:xfrm>
            <a:off x="0" y="3146425"/>
            <a:ext cx="68992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применяется для профилактики и лечения склеротических процессов</a:t>
            </a:r>
          </a:p>
        </p:txBody>
      </p:sp>
      <p:sp>
        <p:nvSpPr>
          <p:cNvPr id="100361" name="Прямоугольник 13"/>
          <p:cNvSpPr>
            <a:spLocks noChangeArrowheads="1"/>
          </p:cNvSpPr>
          <p:nvPr/>
        </p:nvSpPr>
        <p:spPr bwMode="auto">
          <a:xfrm>
            <a:off x="0" y="5191125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>
                <a:latin typeface="Verdana" pitchFamily="34" charset="0"/>
              </a:rPr>
              <a:t>для восстановления чувствительности тканей к гормонам, при всех аутоиммунных процессах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Светлана\Desktop\ЗАГРУжаю!\2015-01-14_1515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3" y="0"/>
            <a:ext cx="932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Светлана\Desktop\ЗАГРУжаю!\2015-01-14_1514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6200"/>
            <a:ext cx="9101138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3427" name="Picture 2" descr="C:\Users\Светлана\Desktop\ЗАГРУжаю!\2015-01-18_1617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700" y="4763"/>
            <a:ext cx="380523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1354138" y="6211888"/>
            <a:ext cx="633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chemeClr val="bg1"/>
                </a:solidFill>
                <a:cs typeface="Times New Roman" pitchFamily="18" charset="0"/>
              </a:rPr>
              <a:t>«ФЕНИКС» + «ОСТЕОСИЛ»</a:t>
            </a: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104451" name="Picture 2" descr="C:\Users\Светлана\Desktop\ЗАГРУжаю!\2015-01-18_1553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5" y="0"/>
            <a:ext cx="9213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44215</TotalTime>
  <Words>2087</Words>
  <Application>Microsoft Office PowerPoint</Application>
  <PresentationFormat>Экран (4:3)</PresentationFormat>
  <Paragraphs>447</Paragraphs>
  <Slides>142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142</vt:i4>
      </vt:variant>
    </vt:vector>
  </HeadingPairs>
  <TitlesOfParts>
    <vt:vector size="155" baseType="lpstr">
      <vt:lpstr>Arial</vt:lpstr>
      <vt:lpstr>Calibri</vt:lpstr>
      <vt:lpstr>Wingdings</vt:lpstr>
      <vt:lpstr>Verdana</vt:lpstr>
      <vt:lpstr>Monotype Corsiva</vt:lpstr>
      <vt:lpstr>Times New Roman</vt:lpstr>
      <vt:lpstr>Arial Black</vt:lpstr>
      <vt:lpstr>Cambria</vt:lpstr>
      <vt:lpstr>Comic Sans MS</vt:lpstr>
      <vt:lpstr>Webdings</vt:lpstr>
      <vt:lpstr>Wingdings 2</vt:lpstr>
      <vt:lpstr>Franklin Gothic Book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Позвоночник</vt:lpstr>
      <vt:lpstr>Слайд 11</vt:lpstr>
      <vt:lpstr>Позвоночник - основа скелета  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Фоновое воздействие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Позвоночник  при ходьбе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 «Искусство жить – это искусство избегать боли»    /Томас Джефферсон, 1786 г./</vt:lpstr>
      <vt:lpstr>Слайд 62</vt:lpstr>
      <vt:lpstr>Слайд 63</vt:lpstr>
      <vt:lpstr>Слайд 64</vt:lpstr>
      <vt:lpstr>Слайд 65</vt:lpstr>
      <vt:lpstr>Слайд 66</vt:lpstr>
      <vt:lpstr>Слайд 67</vt:lpstr>
      <vt:lpstr>Межпозвоночные  диски </vt:lpstr>
      <vt:lpstr>Слайд 69</vt:lpstr>
      <vt:lpstr>Слайд 70</vt:lpstr>
      <vt:lpstr>Слайд 71</vt:lpstr>
      <vt:lpstr>Заболевания межпозвонковых дисков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Хочется ещё раз обратить внимание на то, что боль может явиться симптомом грозного заболевания. Поэтому при выраженных жалобах целесообразно обратиться к врачу, а не заниматься самолечением</vt:lpstr>
      <vt:lpstr>Лечение. </vt:lpstr>
      <vt:lpstr>Слайд 109</vt:lpstr>
      <vt:lpstr>Слайд 110</vt:lpstr>
      <vt:lpstr>Слайд 111</vt:lpstr>
      <vt:lpstr>Лечение</vt:lpstr>
      <vt:lpstr>Слайд 113</vt:lpstr>
      <vt:lpstr>Полезные навыки СУСТАВНАЯ ГИМНАСТИКА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Система соответствия</vt:lpstr>
      <vt:lpstr>Слайд 131</vt:lpstr>
      <vt:lpstr>Слайд 132</vt:lpstr>
      <vt:lpstr>Слайд 133</vt:lpstr>
      <vt:lpstr>Слайд 134</vt:lpstr>
      <vt:lpstr>фитотерапия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</vt:vector>
  </TitlesOfParts>
  <Company>505.ru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Master_1</dc:creator>
  <cp:lastModifiedBy>Светлана</cp:lastModifiedBy>
  <cp:revision>3424</cp:revision>
  <dcterms:created xsi:type="dcterms:W3CDTF">2007-10-21T12:43:53Z</dcterms:created>
  <dcterms:modified xsi:type="dcterms:W3CDTF">2015-02-12T00:30:38Z</dcterms:modified>
</cp:coreProperties>
</file>